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2" r:id="rId3"/>
    <p:sldId id="267" r:id="rId4"/>
    <p:sldId id="265" r:id="rId5"/>
    <p:sldId id="266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Sex</a:t>
            </a:r>
          </a:p>
        </c:rich>
      </c:tx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Male</c:v>
                </c:pt>
                <c:pt idx="1">
                  <c:v>Female</c:v>
                </c:pt>
                <c:pt idx="2">
                  <c:v>Left Blank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34</c:v>
                </c:pt>
                <c:pt idx="1">
                  <c:v>42</c:v>
                </c:pt>
                <c:pt idx="2">
                  <c:v>10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Quality of care by the doctor you see?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Quality of care by the doctor you see?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Quality of care by the doctor you see?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Quality of care by the doctor you see?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Poor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Quality of care by the doctor you see?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Left Blank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Quality of care by the doctor you see?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4311552"/>
        <c:axId val="244313088"/>
      </c:barChart>
      <c:catAx>
        <c:axId val="244311552"/>
        <c:scaling>
          <c:orientation val="minMax"/>
        </c:scaling>
        <c:delete val="0"/>
        <c:axPos val="b"/>
        <c:majorTickMark val="out"/>
        <c:minorTickMark val="none"/>
        <c:tickLblPos val="nextTo"/>
        <c:crossAx val="244313088"/>
        <c:crosses val="autoZero"/>
        <c:auto val="1"/>
        <c:lblAlgn val="ctr"/>
        <c:lblOffset val="100"/>
        <c:noMultiLvlLbl val="0"/>
      </c:catAx>
      <c:valAx>
        <c:axId val="2443130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43115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Quality of care by the nurse you see?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Quality of care by the nurse you see?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Quality of care by the nurse you see?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Quality of care by the nurse you see?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Poor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Quality of care by the nurse you see?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Left Blank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Quality of care by the nurse you see?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004480"/>
        <c:axId val="150033536"/>
      </c:barChart>
      <c:catAx>
        <c:axId val="150004480"/>
        <c:scaling>
          <c:orientation val="minMax"/>
        </c:scaling>
        <c:delete val="0"/>
        <c:axPos val="b"/>
        <c:majorTickMark val="out"/>
        <c:minorTickMark val="none"/>
        <c:tickLblPos val="nextTo"/>
        <c:crossAx val="150033536"/>
        <c:crosses val="autoZero"/>
        <c:auto val="1"/>
        <c:lblAlgn val="ctr"/>
        <c:lblOffset val="100"/>
        <c:noMultiLvlLbl val="0"/>
      </c:catAx>
      <c:valAx>
        <c:axId val="150033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00044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Overall, how would you describe you experience of the practice?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Overall, how would you describe you experience of the practice?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Overall, how would you describe you experience of the practice?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Overall, how would you describe you experience of the practice?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Poor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Overall, how would you describe you experience of the practice?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Left Blank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Overall, how would you describe you experience of the practice?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6159872"/>
        <c:axId val="186164352"/>
      </c:barChart>
      <c:catAx>
        <c:axId val="186159872"/>
        <c:scaling>
          <c:orientation val="minMax"/>
        </c:scaling>
        <c:delete val="0"/>
        <c:axPos val="b"/>
        <c:majorTickMark val="out"/>
        <c:minorTickMark val="none"/>
        <c:tickLblPos val="nextTo"/>
        <c:crossAx val="186164352"/>
        <c:crosses val="autoZero"/>
        <c:auto val="1"/>
        <c:lblAlgn val="ctr"/>
        <c:lblOffset val="100"/>
        <c:noMultiLvlLbl val="0"/>
      </c:catAx>
      <c:valAx>
        <c:axId val="1861643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61598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Quality of services provided by the surgery?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Quality of services provided by the surgery?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Quality of services provided by the surgery?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Quality of services provided by the surgery?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Poor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Quality of services provided by the surgery?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Left Blank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Quality of services provided by the surgery?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6141312"/>
        <c:axId val="186179968"/>
      </c:barChart>
      <c:catAx>
        <c:axId val="186141312"/>
        <c:scaling>
          <c:orientation val="minMax"/>
        </c:scaling>
        <c:delete val="0"/>
        <c:axPos val="b"/>
        <c:majorTickMark val="out"/>
        <c:minorTickMark val="none"/>
        <c:tickLblPos val="nextTo"/>
        <c:crossAx val="186179968"/>
        <c:crosses val="autoZero"/>
        <c:auto val="1"/>
        <c:lblAlgn val="ctr"/>
        <c:lblOffset val="100"/>
        <c:noMultiLvlLbl val="0"/>
      </c:catAx>
      <c:valAx>
        <c:axId val="1861799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61413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Are you aware of ON-LINE BOOKING OF APPOINTMENTS?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Left Blank</c:v>
                </c:pt>
                <c:pt idx="3">
                  <c:v>Not Sure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53</c:v>
                </c:pt>
                <c:pt idx="1">
                  <c:v>27</c:v>
                </c:pt>
                <c:pt idx="2">
                  <c:v>5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Are you aware of ON-LINE ORDERING OF PRESCRIPTIONS?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Left Blank</c:v>
                </c:pt>
                <c:pt idx="3">
                  <c:v>Not Sure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52</c:v>
                </c:pt>
                <c:pt idx="1">
                  <c:v>27</c:v>
                </c:pt>
                <c:pt idx="2">
                  <c:v>6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Are you aware of ELECTRONIC PRESCRIBING?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Left Blank</c:v>
                </c:pt>
                <c:pt idx="3">
                  <c:v>Not Sure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52</c:v>
                </c:pt>
                <c:pt idx="1">
                  <c:v>29</c:v>
                </c:pt>
                <c:pt idx="2">
                  <c:v>7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Would you recommend this Surgery to you family and friends?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Left Blank</c:v>
                </c:pt>
                <c:pt idx="3">
                  <c:v>Not Sure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71</c:v>
                </c:pt>
                <c:pt idx="1">
                  <c:v>7</c:v>
                </c:pt>
                <c:pt idx="2">
                  <c:v>6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Ethnic Origin</a:t>
            </a:r>
          </a:p>
        </c:rich>
      </c:tx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White British</c:v>
                </c:pt>
                <c:pt idx="1">
                  <c:v>Black British</c:v>
                </c:pt>
                <c:pt idx="2">
                  <c:v>Left Blank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67</c:v>
                </c:pt>
                <c:pt idx="1">
                  <c:v>2</c:v>
                </c:pt>
                <c:pt idx="2">
                  <c:v>18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Do you have a disability?</c:v>
                </c:pt>
              </c:strCache>
            </c:strRef>
          </c:tx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Left Blank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19</c:v>
                </c:pt>
                <c:pt idx="1">
                  <c:v>53</c:v>
                </c:pt>
                <c:pt idx="2">
                  <c:v>15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Do you have long standing illness?</a:t>
            </a:r>
          </a:p>
        </c:rich>
      </c:tx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Do you have a disability?</c:v>
                </c:pt>
              </c:strCache>
            </c:strRef>
          </c:tx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Left Blank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45</c:v>
                </c:pt>
                <c:pt idx="1">
                  <c:v>34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Generally, how easy is it to get through to the practice by telephone?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Generally, how easy is it to get through to the practice by telephone?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Generally, how easy is it to get through to the practice by telephone?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Generally, how easy is it to get through to the practice by telephone?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Poor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Generally, how easy is it to get through to the practice by telephone?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Left Blank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Generally, how easy is it to get through to the practice by telephone?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296384"/>
        <c:axId val="121399552"/>
      </c:barChart>
      <c:catAx>
        <c:axId val="121296384"/>
        <c:scaling>
          <c:orientation val="minMax"/>
        </c:scaling>
        <c:delete val="0"/>
        <c:axPos val="b"/>
        <c:majorTickMark val="out"/>
        <c:minorTickMark val="none"/>
        <c:tickLblPos val="nextTo"/>
        <c:crossAx val="121399552"/>
        <c:crosses val="autoZero"/>
        <c:auto val="1"/>
        <c:lblAlgn val="ctr"/>
        <c:lblOffset val="100"/>
        <c:noMultiLvlLbl val="0"/>
      </c:catAx>
      <c:valAx>
        <c:axId val="1213995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12963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How helpful do you find the receptionists?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How helpful do you find the receptionists?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How helpful do you find the receptionists?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How helpful do you find the receptionists?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Poor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How helpful do you find the receptionists?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Left Blank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How helpful do you find the receptionists?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4000640"/>
        <c:axId val="244002176"/>
      </c:barChart>
      <c:catAx>
        <c:axId val="244000640"/>
        <c:scaling>
          <c:orientation val="minMax"/>
        </c:scaling>
        <c:delete val="0"/>
        <c:axPos val="b"/>
        <c:majorTickMark val="out"/>
        <c:minorTickMark val="none"/>
        <c:tickLblPos val="nextTo"/>
        <c:crossAx val="244002176"/>
        <c:crosses val="autoZero"/>
        <c:auto val="1"/>
        <c:lblAlgn val="ctr"/>
        <c:lblOffset val="100"/>
        <c:noMultiLvlLbl val="0"/>
      </c:catAx>
      <c:valAx>
        <c:axId val="244002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40006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Are you able to get an appointment to see or speak to someone in a reasonable time scale?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Are you able to get an appointment to see or speak to someone in a reasonable time scale?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Are you able to get an appointment to see or speak to someone in a reasonable time scale?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Are you able to get an appointment to see or speak to someone in a reasonable time scale?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Poor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Are you able to get an appointment to see or speak to someone in a reasonable time scale?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Left Blank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Are you able to get an appointment to see or speak to someone in a reasonable time scale?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5887616"/>
        <c:axId val="280200704"/>
      </c:barChart>
      <c:catAx>
        <c:axId val="235887616"/>
        <c:scaling>
          <c:orientation val="minMax"/>
        </c:scaling>
        <c:delete val="0"/>
        <c:axPos val="b"/>
        <c:majorTickMark val="out"/>
        <c:minorTickMark val="none"/>
        <c:tickLblPos val="nextTo"/>
        <c:crossAx val="280200704"/>
        <c:crosses val="autoZero"/>
        <c:auto val="1"/>
        <c:lblAlgn val="ctr"/>
        <c:lblOffset val="100"/>
        <c:noMultiLvlLbl val="0"/>
      </c:catAx>
      <c:valAx>
        <c:axId val="2802007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58876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How do you find the length of time you wait to be seen one you arrive for you appointment?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How do you find the length of time you wait to be seen one you arrive for you appointment?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How do you find the length of time you wait to be seen one you arrive for you appointment?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How do you find the length of time you wait to be seen one you arrive for you appointment?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Poor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How do you find the length of time you wait to be seen one you arrive for you appointment?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Left Blank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How do you find the length of time you wait to be seen one you arrive for you appointment?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5985152"/>
        <c:axId val="239815680"/>
      </c:barChart>
      <c:catAx>
        <c:axId val="235985152"/>
        <c:scaling>
          <c:orientation val="minMax"/>
        </c:scaling>
        <c:delete val="0"/>
        <c:axPos val="b"/>
        <c:majorTickMark val="out"/>
        <c:minorTickMark val="none"/>
        <c:tickLblPos val="nextTo"/>
        <c:crossAx val="239815680"/>
        <c:crosses val="autoZero"/>
        <c:auto val="1"/>
        <c:lblAlgn val="ctr"/>
        <c:lblOffset val="100"/>
        <c:noMultiLvlLbl val="0"/>
      </c:catAx>
      <c:valAx>
        <c:axId val="239815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59851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How happy are you with the hours the practice is currently open?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How happy are you with the hours the practice is currently open?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How happy are you with the hours the practice is currently open?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How happy are you with the hours the practice is currently open?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Poor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How happy are you with the hours the practice is currently open?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Left Blank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How happy are you with the hours the practice is currently open?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4451584"/>
        <c:axId val="244483200"/>
      </c:barChart>
      <c:catAx>
        <c:axId val="244451584"/>
        <c:scaling>
          <c:orientation val="minMax"/>
        </c:scaling>
        <c:delete val="0"/>
        <c:axPos val="b"/>
        <c:majorTickMark val="out"/>
        <c:minorTickMark val="none"/>
        <c:tickLblPos val="nextTo"/>
        <c:crossAx val="244483200"/>
        <c:crosses val="autoZero"/>
        <c:auto val="1"/>
        <c:lblAlgn val="ctr"/>
        <c:lblOffset val="100"/>
        <c:noMultiLvlLbl val="0"/>
      </c:catAx>
      <c:valAx>
        <c:axId val="244483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44515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19C9B-EA57-4493-B79B-02415A141418}" type="datetimeFigureOut">
              <a:rPr lang="en-GB" smtClean="0"/>
              <a:t>17/09/2017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3ED6B-D904-43BD-8C85-16E23215EB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276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45AF6-D8EA-4B4C-8534-5CD0EF2F194F}" type="datetime1">
              <a:rPr lang="en-GB" smtClean="0"/>
              <a:t>17/09/2017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2016 (87 patients)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125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8C9D-A48E-4FD3-A8B2-1E3419F537B5}" type="datetime1">
              <a:rPr lang="en-GB" smtClean="0"/>
              <a:t>17/09/2017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2016 (87 patients)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158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5B496-3EE9-4C24-98CD-933CB8340D97}" type="datetime1">
              <a:rPr lang="en-GB" smtClean="0"/>
              <a:t>17/09/2017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2016 (87 patients)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020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6598-F352-4DE3-946C-C9F6E25190FA}" type="datetime1">
              <a:rPr lang="en-GB" smtClean="0"/>
              <a:t>17/09/2017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2016 (87 patients)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20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17D0-94E1-4A2C-AAB2-F4CF8F3ECE2A}" type="datetime1">
              <a:rPr lang="en-GB" smtClean="0"/>
              <a:t>17/09/2017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2016 (87 patients)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4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E9883-0E04-44C2-B674-3434097BE3FA}" type="datetime1">
              <a:rPr lang="en-GB" smtClean="0"/>
              <a:t>17/09/2017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2016 (87 patients)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903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AA43-D2B7-4BFB-8DF4-9B62A59DECF3}" type="datetime1">
              <a:rPr lang="en-GB" smtClean="0"/>
              <a:t>17/09/2017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2016 (87 patients)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408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DF1B8-C9A9-49B0-85A0-BCA30D136C37}" type="datetime1">
              <a:rPr lang="en-GB" smtClean="0"/>
              <a:t>17/09/2017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2016 (87 patients)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955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91F-B499-49AA-97F2-68EAF6EF561C}" type="datetime1">
              <a:rPr lang="en-GB" smtClean="0"/>
              <a:t>17/09/2017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2016 (87 patients)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15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3E3F6-46D3-4BAD-B226-FE827405BCBE}" type="datetime1">
              <a:rPr lang="en-GB" smtClean="0"/>
              <a:t>17/09/2017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2016 (87 patients)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37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4ACF-352D-4AB6-9E6E-CE92ED8C0BF1}" type="datetime1">
              <a:rPr lang="en-GB" smtClean="0"/>
              <a:t>17/09/2017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2016 (87 patients)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10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D5088-EBD9-4906-BC02-22DE08513E92}" type="datetime1">
              <a:rPr lang="en-GB" smtClean="0"/>
              <a:t>17/09/2017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Survey Results 2016 (87 patients)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741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</a:rPr>
              <a:t>PATIENT SURVEY RESULTS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</a:rPr>
              <a:t>MOORE STREET SURGERY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2016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(From 87 patients)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2016 (87 patients)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47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32428586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2016 (87 patients)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445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52797526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2016 (87 patients)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01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04348601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2016 (87 patients)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299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61988566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2016 (87 patients)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8366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52236745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2016 (87 patients)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299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2016 (87 patients)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15</a:t>
            </a:fld>
            <a:endParaRPr lang="en-GB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42716672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1953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2016 (87 patients)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16</a:t>
            </a:fld>
            <a:endParaRPr lang="en-GB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60962910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57582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2016 (87 patients)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17</a:t>
            </a:fld>
            <a:endParaRPr lang="en-GB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5703996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62319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2016 (87 patients)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18</a:t>
            </a:fld>
            <a:endParaRPr lang="en-GB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94363051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3959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24033773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2016 (87 patients)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64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62963421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2016 (87 patients)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96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716259249"/>
              </p:ext>
            </p:extLst>
          </p:nvPr>
        </p:nvGraphicFramePr>
        <p:xfrm>
          <a:off x="1475656" y="134076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2016 (87 patients)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93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521820036"/>
              </p:ext>
            </p:extLst>
          </p:nvPr>
        </p:nvGraphicFramePr>
        <p:xfrm>
          <a:off x="1475656" y="134076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2016 (87 patients)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49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26403019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2016 (87 patients)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289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81184033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2016 (87 patients)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962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11898781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2016 (87 patients)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550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92803472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2016 (87 patients)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536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208</Words>
  <Application>Microsoft Office PowerPoint</Application>
  <PresentationFormat>On-screen Show (4:3)</PresentationFormat>
  <Paragraphs>48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PATIENT SURVEY RESULTS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NHS Sefton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 SURVEY RESULTS</dc:title>
  <dc:creator>Helen Devling</dc:creator>
  <cp:lastModifiedBy>Beverley</cp:lastModifiedBy>
  <cp:revision>61</cp:revision>
  <cp:lastPrinted>2012-03-21T16:18:32Z</cp:lastPrinted>
  <dcterms:created xsi:type="dcterms:W3CDTF">2012-03-20T15:50:34Z</dcterms:created>
  <dcterms:modified xsi:type="dcterms:W3CDTF">2017-09-17T19:05:53Z</dcterms:modified>
</cp:coreProperties>
</file>