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67" r:id="rId4"/>
    <p:sldId id="265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Sex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Left Blank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23</c:v>
                </c:pt>
                <c:pt idx="1">
                  <c:v>36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doctor you see?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doctor you see?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doctor you see?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doctor you see?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doctor you see?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doctor you see?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684416"/>
        <c:axId val="214685952"/>
      </c:barChart>
      <c:catAx>
        <c:axId val="214684416"/>
        <c:scaling>
          <c:orientation val="minMax"/>
        </c:scaling>
        <c:delete val="0"/>
        <c:axPos val="b"/>
        <c:majorTickMark val="out"/>
        <c:minorTickMark val="none"/>
        <c:tickLblPos val="nextTo"/>
        <c:crossAx val="214685952"/>
        <c:crosses val="autoZero"/>
        <c:auto val="1"/>
        <c:lblAlgn val="ctr"/>
        <c:lblOffset val="100"/>
        <c:noMultiLvlLbl val="0"/>
      </c:catAx>
      <c:valAx>
        <c:axId val="214685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684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nurse you see?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nurse you see?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nurse you see?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nurse you see?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nurse you see?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care by the nurse you see?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77920"/>
        <c:axId val="214579456"/>
      </c:barChart>
      <c:catAx>
        <c:axId val="214577920"/>
        <c:scaling>
          <c:orientation val="minMax"/>
        </c:scaling>
        <c:delete val="0"/>
        <c:axPos val="b"/>
        <c:majorTickMark val="out"/>
        <c:minorTickMark val="none"/>
        <c:tickLblPos val="nextTo"/>
        <c:crossAx val="214579456"/>
        <c:crosses val="autoZero"/>
        <c:auto val="1"/>
        <c:lblAlgn val="ctr"/>
        <c:lblOffset val="100"/>
        <c:noMultiLvlLbl val="0"/>
      </c:catAx>
      <c:valAx>
        <c:axId val="214579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577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Overall, how would you describe you experience of the practice?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Overall, how would you describe you experience of the practice?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Overall, how would you describe you experience of the practice?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Overall, how would you describe you experience of the practice?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Overall, how would you describe you experience of the practice?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Overall, how would you describe you experience of the practice?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293312"/>
        <c:axId val="214601728"/>
      </c:barChart>
      <c:catAx>
        <c:axId val="213293312"/>
        <c:scaling>
          <c:orientation val="minMax"/>
        </c:scaling>
        <c:delete val="0"/>
        <c:axPos val="b"/>
        <c:majorTickMark val="out"/>
        <c:minorTickMark val="none"/>
        <c:tickLblPos val="nextTo"/>
        <c:crossAx val="214601728"/>
        <c:crosses val="autoZero"/>
        <c:auto val="1"/>
        <c:lblAlgn val="ctr"/>
        <c:lblOffset val="100"/>
        <c:noMultiLvlLbl val="0"/>
      </c:catAx>
      <c:valAx>
        <c:axId val="214601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293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services provided by the surgery?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services provided by the surgery?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services provided by the surgery?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services provided by the surgery?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services provided by the surgery?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Quality of services provided by the surgery?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245568"/>
        <c:axId val="215247104"/>
      </c:barChart>
      <c:catAx>
        <c:axId val="215245568"/>
        <c:scaling>
          <c:orientation val="minMax"/>
        </c:scaling>
        <c:delete val="0"/>
        <c:axPos val="b"/>
        <c:majorTickMark val="out"/>
        <c:minorTickMark val="none"/>
        <c:tickLblPos val="nextTo"/>
        <c:crossAx val="215247104"/>
        <c:crosses val="autoZero"/>
        <c:auto val="1"/>
        <c:lblAlgn val="ctr"/>
        <c:lblOffset val="100"/>
        <c:noMultiLvlLbl val="0"/>
      </c:catAx>
      <c:valAx>
        <c:axId val="215247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52455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Are you aware of ON-LINE BOOKING OF APPOINTMENTS?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Left Blank</c:v>
                </c:pt>
                <c:pt idx="3">
                  <c:v>Not Sure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46</c:v>
                </c:pt>
                <c:pt idx="1">
                  <c:v>19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Are you aware of ON-LINE ORDERING OF PRESCRIPTIONS?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Left Blank</c:v>
                </c:pt>
                <c:pt idx="3">
                  <c:v>Not Sure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47</c:v>
                </c:pt>
                <c:pt idx="1">
                  <c:v>18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Are you aware of ELECTRONIC PRESCRIBING?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Left Blank</c:v>
                </c:pt>
                <c:pt idx="3">
                  <c:v>Not Sure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42</c:v>
                </c:pt>
                <c:pt idx="1">
                  <c:v>22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Would you recommend this Surgery to you family and friends?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Left Blank</c:v>
                </c:pt>
                <c:pt idx="3">
                  <c:v>Not Sure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46</c:v>
                </c:pt>
                <c:pt idx="1">
                  <c:v>8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Ethnic Origin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White British</c:v>
                </c:pt>
                <c:pt idx="1">
                  <c:v>Black African</c:v>
                </c:pt>
                <c:pt idx="2">
                  <c:v>Left Blank</c:v>
                </c:pt>
                <c:pt idx="3">
                  <c:v>Romanian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57</c:v>
                </c:pt>
                <c:pt idx="1">
                  <c:v>1</c:v>
                </c:pt>
                <c:pt idx="2">
                  <c:v>11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have a disability?</c:v>
                </c:pt>
              </c:strCache>
            </c:strRef>
          </c:tx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Left Blank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</c:v>
                </c:pt>
                <c:pt idx="1">
                  <c:v>38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Do you have long standing illness?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have a disability?</c:v>
                </c:pt>
              </c:strCache>
            </c:strRef>
          </c:tx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Left Blank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</c:v>
                </c:pt>
                <c:pt idx="1">
                  <c:v>28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Generally, how easy is it to get through to the practice by telephone?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Generally, how easy is it to get through to the practice by telephone?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Generally, how easy is it to get through to the practice by telephone?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Generally, how easy is it to get through to the practice by telephone?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Generally, how easy is it to get through to the practice by telephone?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Generally, how easy is it to get through to the practice by telephone?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420096"/>
        <c:axId val="44425984"/>
      </c:barChart>
      <c:catAx>
        <c:axId val="44420096"/>
        <c:scaling>
          <c:orientation val="minMax"/>
        </c:scaling>
        <c:delete val="0"/>
        <c:axPos val="b"/>
        <c:majorTickMark val="out"/>
        <c:minorTickMark val="none"/>
        <c:tickLblPos val="nextTo"/>
        <c:crossAx val="44425984"/>
        <c:crosses val="autoZero"/>
        <c:auto val="1"/>
        <c:lblAlgn val="ctr"/>
        <c:lblOffset val="100"/>
        <c:noMultiLvlLbl val="0"/>
      </c:catAx>
      <c:valAx>
        <c:axId val="44425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420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helpful do you find the receptionists?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helpful do you find the receptionists?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helpful do you find the receptionists?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helpful do you find the receptionists?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helpful do you find the receptionists?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helpful do you find the receptionists?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839616"/>
        <c:axId val="138944512"/>
      </c:barChart>
      <c:catAx>
        <c:axId val="125839616"/>
        <c:scaling>
          <c:orientation val="minMax"/>
        </c:scaling>
        <c:delete val="0"/>
        <c:axPos val="b"/>
        <c:majorTickMark val="out"/>
        <c:minorTickMark val="none"/>
        <c:tickLblPos val="nextTo"/>
        <c:crossAx val="138944512"/>
        <c:crosses val="autoZero"/>
        <c:auto val="1"/>
        <c:lblAlgn val="ctr"/>
        <c:lblOffset val="100"/>
        <c:noMultiLvlLbl val="0"/>
      </c:catAx>
      <c:valAx>
        <c:axId val="138944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839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Are you able to get an appointment to see or speak to someone in a reasonable time scale?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Are you able to get an appointment to see or speak to someone in a reasonable time scale?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Are you able to get an appointment to see or speak to someone in a reasonable time scale?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Are you able to get an appointment to see or speak to someone in a reasonable time scale?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Are you able to get an appointment to see or speak to someone in a reasonable time scale?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Are you able to get an appointment to see or speak to someone in a reasonable time scale?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540288"/>
        <c:axId val="44541824"/>
      </c:barChart>
      <c:catAx>
        <c:axId val="44540288"/>
        <c:scaling>
          <c:orientation val="minMax"/>
        </c:scaling>
        <c:delete val="0"/>
        <c:axPos val="b"/>
        <c:majorTickMark val="out"/>
        <c:minorTickMark val="none"/>
        <c:tickLblPos val="nextTo"/>
        <c:crossAx val="44541824"/>
        <c:crosses val="autoZero"/>
        <c:auto val="1"/>
        <c:lblAlgn val="ctr"/>
        <c:lblOffset val="100"/>
        <c:noMultiLvlLbl val="0"/>
      </c:catAx>
      <c:valAx>
        <c:axId val="44541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540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do you find the length of time you wait to be seen one you arrive for you appointment?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do you find the length of time you wait to be seen one you arrive for you appointment?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do you find the length of time you wait to be seen one you arrive for you appointment?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do you find the length of time you wait to be seen one you arrive for you appointment?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do you find the length of time you wait to be seen one you arrive for you appointment?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do you find the length of time you wait to be seen one you arrive for you appointment?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441536"/>
        <c:axId val="213443328"/>
      </c:barChart>
      <c:catAx>
        <c:axId val="21344153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443328"/>
        <c:crosses val="autoZero"/>
        <c:auto val="1"/>
        <c:lblAlgn val="ctr"/>
        <c:lblOffset val="100"/>
        <c:noMultiLvlLbl val="0"/>
      </c:catAx>
      <c:valAx>
        <c:axId val="213443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441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happy are you with the hours the practice is currently open?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happy are you with the hours the practice is currently open?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happy are you with the hours the practice is currently open?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happy are you with the hours the practice is currently open?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happy are you with the hours the practice is currently open?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How happy are you with the hours the practice is currently open?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517440"/>
        <c:axId val="215519232"/>
      </c:barChart>
      <c:catAx>
        <c:axId val="215517440"/>
        <c:scaling>
          <c:orientation val="minMax"/>
        </c:scaling>
        <c:delete val="0"/>
        <c:axPos val="b"/>
        <c:majorTickMark val="out"/>
        <c:minorTickMark val="none"/>
        <c:tickLblPos val="nextTo"/>
        <c:crossAx val="215519232"/>
        <c:crosses val="autoZero"/>
        <c:auto val="1"/>
        <c:lblAlgn val="ctr"/>
        <c:lblOffset val="100"/>
        <c:noMultiLvlLbl val="0"/>
      </c:catAx>
      <c:valAx>
        <c:axId val="21551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5517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19C9B-EA57-4493-B79B-02415A141418}" type="datetimeFigureOut">
              <a:rPr lang="en-GB" smtClean="0"/>
              <a:t>17/09/2017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3ED6B-D904-43BD-8C85-16E23215E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27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A300-A198-4D98-AD70-DB86335C535A}" type="datetime1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12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A33E-E4F0-49EC-A6B3-930BD6A1B96F}" type="datetime1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15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DBBC-31DF-4836-B13F-2C3F24D9B9BE}" type="datetime1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02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C86-44FE-4D7D-A1C9-25E18B3D7A1B}" type="datetime1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20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AAA8-C1A3-477C-BFAC-2288847B3936}" type="datetime1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4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7F8D-BEF2-4345-AF31-28CE28047908}" type="datetime1">
              <a:rPr lang="en-GB" smtClean="0"/>
              <a:t>17/09/2017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90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1142-0F11-4B8C-9336-399B132F3276}" type="datetime1">
              <a:rPr lang="en-GB" smtClean="0"/>
              <a:t>17/09/2017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40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B64A-8B3E-4329-9A2E-52AD3C784874}" type="datetime1">
              <a:rPr lang="en-GB" smtClean="0"/>
              <a:t>17/09/2017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95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8A95-D74A-40E7-AE6A-F729EE81FDF9}" type="datetime1">
              <a:rPr lang="en-GB" smtClean="0"/>
              <a:t>17/09/2017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15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C0D11-15F8-442D-9C66-27E06DA91C59}" type="datetime1">
              <a:rPr lang="en-GB" smtClean="0"/>
              <a:t>17/09/2017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3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FA38C-25A5-4257-8954-BA75ADE6AA0D}" type="datetime1">
              <a:rPr lang="en-GB" smtClean="0"/>
              <a:t>17/09/2017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0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D091E-85A1-458D-B595-211252DEA592}" type="datetime1">
              <a:rPr lang="en-GB" smtClean="0"/>
              <a:t>17/09/2017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Survey Results August 2017 (70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4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PATIENT SURVEY RESULTS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MOORE STREET SURGERY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August 2017</a:t>
            </a:r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(From </a:t>
            </a:r>
            <a:r>
              <a:rPr lang="en-GB" dirty="0" smtClean="0">
                <a:solidFill>
                  <a:schemeClr val="tx2"/>
                </a:solidFill>
              </a:rPr>
              <a:t>70 </a:t>
            </a:r>
            <a:r>
              <a:rPr lang="en-GB" dirty="0" smtClean="0">
                <a:solidFill>
                  <a:schemeClr val="tx2"/>
                </a:solidFill>
              </a:rPr>
              <a:t>patients)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47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03816925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445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01889734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1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71760329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299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20000916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836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27671937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299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15</a:t>
            </a:fld>
            <a:endParaRPr lang="en-GB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52077973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953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16</a:t>
            </a:fld>
            <a:endParaRPr lang="en-GB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9572363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758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17</a:t>
            </a:fld>
            <a:endParaRPr lang="en-GB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3373985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231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18</a:t>
            </a:fld>
            <a:endParaRPr lang="en-GB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8302209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959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60992324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6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38736465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3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9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072630574"/>
              </p:ext>
            </p:extLst>
          </p:nvPr>
        </p:nvGraphicFramePr>
        <p:xfrm>
          <a:off x="1475656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4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93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125702186"/>
              </p:ext>
            </p:extLst>
          </p:nvPr>
        </p:nvGraphicFramePr>
        <p:xfrm>
          <a:off x="1475656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5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697441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289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80306444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96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20258421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550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97354067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August 2017 (70 patients)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36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227</Words>
  <Application>Microsoft Office PowerPoint</Application>
  <PresentationFormat>On-screen Show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PATIENT SURVEY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NHS Sefton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SURVEY RESULTS</dc:title>
  <dc:creator>Helen Devling</dc:creator>
  <cp:lastModifiedBy>Beverley</cp:lastModifiedBy>
  <cp:revision>66</cp:revision>
  <cp:lastPrinted>2012-03-21T16:18:32Z</cp:lastPrinted>
  <dcterms:created xsi:type="dcterms:W3CDTF">2012-03-20T15:50:34Z</dcterms:created>
  <dcterms:modified xsi:type="dcterms:W3CDTF">2017-09-17T19:58:09Z</dcterms:modified>
</cp:coreProperties>
</file>