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2" r:id="rId3"/>
    <p:sldId id="284" r:id="rId4"/>
    <p:sldId id="262" r:id="rId5"/>
    <p:sldId id="267" r:id="rId6"/>
    <p:sldId id="266" r:id="rId7"/>
    <p:sldId id="265" r:id="rId8"/>
    <p:sldId id="283" r:id="rId9"/>
    <p:sldId id="285" r:id="rId10"/>
    <p:sldId id="269" r:id="rId11"/>
    <p:sldId id="271" r:id="rId12"/>
    <p:sldId id="286" r:id="rId13"/>
    <p:sldId id="272" r:id="rId14"/>
    <p:sldId id="293" r:id="rId15"/>
    <p:sldId id="274" r:id="rId16"/>
    <p:sldId id="276" r:id="rId17"/>
    <p:sldId id="281" r:id="rId18"/>
    <p:sldId id="287" r:id="rId19"/>
    <p:sldId id="292" r:id="rId20"/>
    <p:sldId id="291" r:id="rId21"/>
    <p:sldId id="290" r:id="rId22"/>
    <p:sldId id="289" r:id="rId23"/>
    <p:sldId id="294" r:id="rId24"/>
    <p:sldId id="295" r:id="rId25"/>
    <p:sldId id="299" r:id="rId26"/>
    <p:sldId id="296" r:id="rId27"/>
    <p:sldId id="300" r:id="rId28"/>
    <p:sldId id="301" r:id="rId29"/>
    <p:sldId id="305" r:id="rId30"/>
    <p:sldId id="303" r:id="rId31"/>
    <p:sldId id="302" r:id="rId32"/>
    <p:sldId id="297" r:id="rId33"/>
    <p:sldId id="307" r:id="rId34"/>
    <p:sldId id="310" r:id="rId35"/>
    <p:sldId id="308" r:id="rId36"/>
    <p:sldId id="311" r:id="rId37"/>
    <p:sldId id="312" r:id="rId38"/>
    <p:sldId id="313" r:id="rId39"/>
    <p:sldId id="315" r:id="rId40"/>
    <p:sldId id="314" r:id="rId4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Sex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Male, </a:t>
                    </a:r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Blank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47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initally?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09632"/>
        <c:axId val="169919616"/>
      </c:barChart>
      <c:catAx>
        <c:axId val="16990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9919616"/>
        <c:crosses val="autoZero"/>
        <c:auto val="1"/>
        <c:lblAlgn val="ctr"/>
        <c:lblOffset val="100"/>
        <c:noMultiLvlLbl val="0"/>
      </c:catAx>
      <c:valAx>
        <c:axId val="16991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90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Speed at which the telephone was answered if call transferred?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966208"/>
        <c:axId val="169976192"/>
      </c:barChart>
      <c:catAx>
        <c:axId val="169966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9976192"/>
        <c:crosses val="autoZero"/>
        <c:auto val="1"/>
        <c:lblAlgn val="ctr"/>
        <c:lblOffset val="100"/>
        <c:noMultiLvlLbl val="0"/>
      </c:catAx>
      <c:valAx>
        <c:axId val="16997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966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you had to wait for an appointment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047360"/>
        <c:axId val="170048896"/>
      </c:barChart>
      <c:catAx>
        <c:axId val="170047360"/>
        <c:scaling>
          <c:orientation val="minMax"/>
        </c:scaling>
        <c:delete val="0"/>
        <c:axPos val="b"/>
        <c:majorTickMark val="out"/>
        <c:minorTickMark val="none"/>
        <c:tickLblPos val="nextTo"/>
        <c:crossAx val="170048896"/>
        <c:crosses val="autoZero"/>
        <c:auto val="1"/>
        <c:lblAlgn val="ctr"/>
        <c:lblOffset val="100"/>
        <c:noMultiLvlLbl val="0"/>
      </c:catAx>
      <c:valAx>
        <c:axId val="170048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047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Convenience of day and time of your appointment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279488"/>
        <c:axId val="171281024"/>
      </c:barChart>
      <c:catAx>
        <c:axId val="17127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281024"/>
        <c:crosses val="autoZero"/>
        <c:auto val="1"/>
        <c:lblAlgn val="ctr"/>
        <c:lblOffset val="100"/>
        <c:noMultiLvlLbl val="0"/>
      </c:catAx>
      <c:valAx>
        <c:axId val="1712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2794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Seeing the Doctor of your choice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368832"/>
        <c:axId val="171370368"/>
      </c:barChart>
      <c:catAx>
        <c:axId val="17136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370368"/>
        <c:crosses val="autoZero"/>
        <c:auto val="1"/>
        <c:lblAlgn val="ctr"/>
        <c:lblOffset val="100"/>
        <c:noMultiLvlLbl val="0"/>
      </c:catAx>
      <c:valAx>
        <c:axId val="17137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688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check in with Reception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04672"/>
        <c:axId val="171418752"/>
      </c:barChart>
      <c:catAx>
        <c:axId val="17140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71418752"/>
        <c:crosses val="autoZero"/>
        <c:auto val="1"/>
        <c:lblAlgn val="ctr"/>
        <c:lblOffset val="100"/>
        <c:noMultiLvlLbl val="0"/>
      </c:catAx>
      <c:valAx>
        <c:axId val="17141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404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Length of time waiting to see the Doctor or Nurse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173952"/>
        <c:axId val="172179840"/>
      </c:barChart>
      <c:catAx>
        <c:axId val="172173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72179840"/>
        <c:crosses val="autoZero"/>
        <c:auto val="1"/>
        <c:lblAlgn val="ctr"/>
        <c:lblOffset val="100"/>
        <c:noMultiLvlLbl val="0"/>
      </c:catAx>
      <c:valAx>
        <c:axId val="17217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173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speaking to a Doctor of Nurse on the telephone when necessary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332928"/>
        <c:axId val="172334464"/>
      </c:barChart>
      <c:catAx>
        <c:axId val="17233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334464"/>
        <c:crosses val="autoZero"/>
        <c:auto val="1"/>
        <c:lblAlgn val="ctr"/>
        <c:lblOffset val="100"/>
        <c:noMultiLvlLbl val="0"/>
      </c:catAx>
      <c:valAx>
        <c:axId val="17233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33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Opportunity of obtaining a home visit when necessary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852928"/>
        <c:axId val="171854464"/>
      </c:barChart>
      <c:catAx>
        <c:axId val="171852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1854464"/>
        <c:crosses val="autoZero"/>
        <c:auto val="1"/>
        <c:lblAlgn val="ctr"/>
        <c:lblOffset val="100"/>
        <c:noMultiLvlLbl val="0"/>
      </c:catAx>
      <c:valAx>
        <c:axId val="17185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85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after hours service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913600"/>
        <c:axId val="171915136"/>
      </c:barChart>
      <c:catAx>
        <c:axId val="171913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71915136"/>
        <c:crosses val="autoZero"/>
        <c:auto val="1"/>
        <c:lblAlgn val="ctr"/>
        <c:lblOffset val="100"/>
        <c:noMultiLvlLbl val="0"/>
      </c:catAx>
      <c:valAx>
        <c:axId val="171915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913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Age</a:t>
            </a:r>
            <a:endParaRPr lang="en-US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7.819881889763779E-4"/>
                  <c:y val="-0.4095312500000000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Sheet1!$A$2:$A$10</c:f>
              <c:strCache>
                <c:ptCount val="9"/>
                <c:pt idx="0">
                  <c:v>&lt;16</c:v>
                </c:pt>
                <c:pt idx="1">
                  <c:v>16-25</c:v>
                </c:pt>
                <c:pt idx="2">
                  <c:v>26-35</c:v>
                </c:pt>
                <c:pt idx="3">
                  <c:v>36-45</c:v>
                </c:pt>
                <c:pt idx="4">
                  <c:v>46-55</c:v>
                </c:pt>
                <c:pt idx="5">
                  <c:v>56-65</c:v>
                </c:pt>
                <c:pt idx="6">
                  <c:v>66-75</c:v>
                </c:pt>
                <c:pt idx="7">
                  <c:v>&gt;75</c:v>
                </c:pt>
                <c:pt idx="8">
                  <c:v>Blank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7</c:v>
                </c:pt>
                <c:pt idx="2">
                  <c:v>11</c:v>
                </c:pt>
                <c:pt idx="3">
                  <c:v>9</c:v>
                </c:pt>
                <c:pt idx="4">
                  <c:v>10</c:v>
                </c:pt>
                <c:pt idx="5">
                  <c:v>15</c:v>
                </c:pt>
                <c:pt idx="6">
                  <c:v>5</c:v>
                </c:pt>
                <c:pt idx="7">
                  <c:v>5</c:v>
                </c:pt>
                <c:pt idx="8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ready on time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000768"/>
        <c:axId val="172002304"/>
      </c:barChart>
      <c:catAx>
        <c:axId val="172000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002304"/>
        <c:crosses val="autoZero"/>
        <c:auto val="1"/>
        <c:lblAlgn val="ctr"/>
        <c:lblOffset val="100"/>
        <c:noMultiLvlLbl val="0"/>
      </c:catAx>
      <c:valAx>
        <c:axId val="17200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0007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Prescription correctly issued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053248"/>
        <c:axId val="172054784"/>
      </c:barChart>
      <c:catAx>
        <c:axId val="17205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054784"/>
        <c:crosses val="autoZero"/>
        <c:auto val="1"/>
        <c:lblAlgn val="ctr"/>
        <c:lblOffset val="100"/>
        <c:noMultiLvlLbl val="0"/>
      </c:catAx>
      <c:valAx>
        <c:axId val="172054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053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Handling of any queries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732416"/>
        <c:axId val="172733952"/>
      </c:barChart>
      <c:catAx>
        <c:axId val="172732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2733952"/>
        <c:crosses val="autoZero"/>
        <c:auto val="1"/>
        <c:lblAlgn val="ctr"/>
        <c:lblOffset val="100"/>
        <c:noMultiLvlLbl val="0"/>
      </c:catAx>
      <c:valAx>
        <c:axId val="172733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73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Were you told when to contact us for your results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467328"/>
        <c:axId val="172468864"/>
      </c:barChart>
      <c:catAx>
        <c:axId val="172467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72468864"/>
        <c:crosses val="autoZero"/>
        <c:auto val="1"/>
        <c:lblAlgn val="ctr"/>
        <c:lblOffset val="100"/>
        <c:noMultiLvlLbl val="0"/>
      </c:catAx>
      <c:valAx>
        <c:axId val="172468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467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Results available when you contacted us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511616"/>
        <c:axId val="172513152"/>
      </c:barChart>
      <c:catAx>
        <c:axId val="17251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2513152"/>
        <c:crosses val="autoZero"/>
        <c:auto val="1"/>
        <c:lblAlgn val="ctr"/>
        <c:lblOffset val="100"/>
        <c:noMultiLvlLbl val="0"/>
      </c:catAx>
      <c:valAx>
        <c:axId val="17251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51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amount of information provided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034880"/>
        <c:axId val="173053056"/>
      </c:barChart>
      <c:catAx>
        <c:axId val="17303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053056"/>
        <c:crosses val="autoZero"/>
        <c:auto val="1"/>
        <c:lblAlgn val="ctr"/>
        <c:lblOffset val="100"/>
        <c:noMultiLvlLbl val="0"/>
      </c:catAx>
      <c:valAx>
        <c:axId val="17305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034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Level of satisfaction with the manner in which the result was given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612224"/>
        <c:axId val="173085056"/>
      </c:barChart>
      <c:catAx>
        <c:axId val="17261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73085056"/>
        <c:crosses val="autoZero"/>
        <c:auto val="1"/>
        <c:lblAlgn val="ctr"/>
        <c:lblOffset val="100"/>
        <c:noMultiLvlLbl val="0"/>
      </c:catAx>
      <c:valAx>
        <c:axId val="173085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612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the Reception staff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146496"/>
        <c:axId val="173148032"/>
      </c:barChart>
      <c:catAx>
        <c:axId val="17314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148032"/>
        <c:crosses val="autoZero"/>
        <c:auto val="1"/>
        <c:lblAlgn val="ctr"/>
        <c:lblOffset val="100"/>
        <c:noMultiLvlLbl val="0"/>
      </c:catAx>
      <c:valAx>
        <c:axId val="173148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14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the Reception staff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178240"/>
        <c:axId val="173180032"/>
      </c:barChart>
      <c:catAx>
        <c:axId val="173178240"/>
        <c:scaling>
          <c:orientation val="minMax"/>
        </c:scaling>
        <c:delete val="0"/>
        <c:axPos val="b"/>
        <c:majorTickMark val="out"/>
        <c:minorTickMark val="none"/>
        <c:tickLblPos val="nextTo"/>
        <c:crossAx val="173180032"/>
        <c:crosses val="autoZero"/>
        <c:auto val="1"/>
        <c:lblAlgn val="ctr"/>
        <c:lblOffset val="100"/>
        <c:noMultiLvlLbl val="0"/>
      </c:catAx>
      <c:valAx>
        <c:axId val="173180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178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information provided by other staff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275776"/>
        <c:axId val="173281664"/>
      </c:barChart>
      <c:catAx>
        <c:axId val="17327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73281664"/>
        <c:crosses val="autoZero"/>
        <c:auto val="1"/>
        <c:lblAlgn val="ctr"/>
        <c:lblOffset val="100"/>
        <c:noMultiLvlLbl val="0"/>
      </c:catAx>
      <c:valAx>
        <c:axId val="173281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275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How</a:t>
            </a:r>
            <a:r>
              <a:rPr lang="en-GB" baseline="0" dirty="0" smtClean="0"/>
              <a:t> many years have you attended the surgery</a:t>
            </a:r>
            <a:endParaRPr lang="en-GB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dLbl>
              <c:idx val="0"/>
              <c:layout>
                <c:manualLayout>
                  <c:x val="-0.16840633202099736"/>
                  <c:y val="-0.1466665846456692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6289165026246719"/>
                  <c:y val="0.1035878444881889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0-5 yrs</c:v>
                </c:pt>
                <c:pt idx="1">
                  <c:v>6-15yrs</c:v>
                </c:pt>
                <c:pt idx="2">
                  <c:v>16-25yrs</c:v>
                </c:pt>
                <c:pt idx="3">
                  <c:v>&gt;25yrs</c:v>
                </c:pt>
                <c:pt idx="4">
                  <c:v>not sure</c:v>
                </c:pt>
                <c:pt idx="5">
                  <c:v>blank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6</c:v>
                </c:pt>
                <c:pt idx="3">
                  <c:v>37</c:v>
                </c:pt>
                <c:pt idx="4">
                  <c:v>4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The helpfulness of other staff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320064"/>
        <c:axId val="173321600"/>
      </c:barChart>
      <c:catAx>
        <c:axId val="17332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73321600"/>
        <c:crosses val="autoZero"/>
        <c:auto val="1"/>
        <c:lblAlgn val="ctr"/>
        <c:lblOffset val="100"/>
        <c:noMultiLvlLbl val="0"/>
      </c:catAx>
      <c:valAx>
        <c:axId val="17332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332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Excellent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experience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My overall satisfaction with this Practice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882944"/>
        <c:axId val="172897024"/>
      </c:barChart>
      <c:catAx>
        <c:axId val="17288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172897024"/>
        <c:crosses val="autoZero"/>
        <c:auto val="1"/>
        <c:lblAlgn val="ctr"/>
        <c:lblOffset val="100"/>
        <c:noMultiLvlLbl val="0"/>
      </c:catAx>
      <c:valAx>
        <c:axId val="172897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288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Are</a:t>
            </a:r>
            <a:r>
              <a:rPr lang="en-GB" baseline="0" dirty="0" smtClean="0"/>
              <a:t> you aware NHS website</a:t>
            </a:r>
            <a:endParaRPr lang="en-GB" dirty="0"/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have a disability?</c:v>
                </c:pt>
              </c:strCache>
            </c:strRef>
          </c:tx>
          <c:dLbls>
            <c:dLbl>
              <c:idx val="0"/>
              <c:layout>
                <c:manualLayout>
                  <c:x val="-9.7681184383202099E-2"/>
                  <c:y val="0.1456466535433070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855175524934384"/>
                  <c:y val="-0.194418307086614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  <c:pt idx="3">
                  <c:v>Blank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</c:v>
                </c:pt>
                <c:pt idx="1">
                  <c:v>19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aware you can comment on the site</c:v>
                </c:pt>
              </c:strCache>
            </c:strRef>
          </c:tx>
          <c:dLbls>
            <c:dLbl>
              <c:idx val="0"/>
              <c:layout>
                <c:manualLayout>
                  <c:x val="-9.7681184383202099E-2"/>
                  <c:y val="0.1456466535433070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855175524934384"/>
                  <c:y val="-0.194418307086614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  <c:pt idx="3">
                  <c:v>Blank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</c:v>
                </c:pt>
                <c:pt idx="1">
                  <c:v>31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Doctor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Who are you seeing today?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Practice Nurse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Who are you seeing today?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Treatment Room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Who are you seeing today?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Blood Test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Who are you seeing today?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Left 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Who are you seeing today?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445248"/>
        <c:axId val="171455232"/>
      </c:barChart>
      <c:catAx>
        <c:axId val="17144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71455232"/>
        <c:crosses val="autoZero"/>
        <c:auto val="1"/>
        <c:lblAlgn val="ctr"/>
        <c:lblOffset val="100"/>
        <c:noMultiLvlLbl val="0"/>
      </c:catAx>
      <c:valAx>
        <c:axId val="17145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44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Dr Roberts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Dr Mercer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Dr Anten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Dr Akbar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Jean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Dawn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HCA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Blood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Locum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Sheet1!$K$2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Not Sure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Name of GP / Nurse / Staff member?</c:v>
                </c:pt>
              </c:strCache>
            </c:strRef>
          </c:cat>
          <c:val>
            <c:numRef>
              <c:f>Sheet1!$L$2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21536"/>
        <c:axId val="171523072"/>
      </c:barChart>
      <c:catAx>
        <c:axId val="171521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1523072"/>
        <c:crosses val="autoZero"/>
        <c:auto val="1"/>
        <c:lblAlgn val="ctr"/>
        <c:lblOffset val="100"/>
        <c:noMultiLvlLbl val="0"/>
      </c:catAx>
      <c:valAx>
        <c:axId val="17152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521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Have you asked specifically to see this clinician?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Have you asked specifically to see this clinician?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Have you asked specifically to see this clinician?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542016"/>
        <c:axId val="171543552"/>
      </c:barChart>
      <c:catAx>
        <c:axId val="171542016"/>
        <c:scaling>
          <c:orientation val="minMax"/>
        </c:scaling>
        <c:delete val="0"/>
        <c:axPos val="b"/>
        <c:majorTickMark val="out"/>
        <c:minorTickMark val="none"/>
        <c:tickLblPos val="nextTo"/>
        <c:crossAx val="171543552"/>
        <c:crosses val="autoZero"/>
        <c:auto val="1"/>
        <c:lblAlgn val="ctr"/>
        <c:lblOffset val="100"/>
        <c:noMultiLvlLbl val="0"/>
      </c:catAx>
      <c:valAx>
        <c:axId val="171543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542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Would you be happy to see an alternative clinician?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Would you be happy to see an alternative clinician?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N/A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Would you be happy to see an alternative clinician?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Blank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Would you be happy to see an alternative clinician?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859328"/>
        <c:axId val="169869312"/>
      </c:barChart>
      <c:catAx>
        <c:axId val="169859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69869312"/>
        <c:crosses val="autoZero"/>
        <c:auto val="1"/>
        <c:lblAlgn val="ctr"/>
        <c:lblOffset val="100"/>
        <c:noMultiLvlLbl val="0"/>
      </c:catAx>
      <c:valAx>
        <c:axId val="169869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9859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19C9B-EA57-4493-B79B-02415A141418}" type="datetimeFigureOut">
              <a:rPr lang="en-GB" smtClean="0"/>
              <a:t>05/02/2020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3ED6B-D904-43BD-8C85-16E23215EB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7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C005-C9A5-4D76-8358-EF9FD0CBBDDE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2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A5B47-1C95-4091-86C7-55013516895B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15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EC04-32EC-4517-BD39-AAA2E7B4FECC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2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6B7E-8996-425C-88E6-81311F07A489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0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7585-5F2A-4112-B3A8-FF932C705080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4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EEE37-2B2F-4826-9C7C-2441AD279DCB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8504-288E-40E3-B03D-F10D758CDCF8}" type="datetime1">
              <a:rPr lang="en-GB" smtClean="0"/>
              <a:t>05/02/2020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40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580B1-F59F-47D4-A489-082270322D07}" type="datetime1">
              <a:rPr lang="en-GB" smtClean="0"/>
              <a:t>05/02/2020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95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7C10C-8623-4C91-9E39-3DD69FEAFF92}" type="datetime1">
              <a:rPr lang="en-GB" smtClean="0"/>
              <a:t>05/02/2020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5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F9C18-2ECB-4311-8CFE-FF346ED78BE5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4F02-BA6B-4E89-8981-74D46AB54DD7}" type="datetime1">
              <a:rPr lang="en-GB" smtClean="0"/>
              <a:t>05/02/2020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0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05CD-ECB4-4A45-B17E-428BBBE13F5C}" type="datetime1">
              <a:rPr lang="en-GB" smtClean="0"/>
              <a:t>05/02/2020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Survey Results January 2019 (19 patients)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158B2-856F-4FBC-BCF1-CC4017D7C2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4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PATIENT SURVEY RESULTS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MOORE STREET SURGERY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January 2020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(From 70 patients)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47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674353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962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7718088"/>
              </p:ext>
            </p:extLst>
          </p:nvPr>
        </p:nvGraphicFramePr>
        <p:xfrm>
          <a:off x="1475656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53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302740243"/>
              </p:ext>
            </p:extLst>
          </p:nvPr>
        </p:nvGraphicFramePr>
        <p:xfrm>
          <a:off x="1475656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926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110791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445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40760" cy="3793976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Speed at which the telephone was answered initially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Speed at which the telephone was answered if call transferred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Length of time you had to wait for an appointment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Convenience of day and time of your appointment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Seeing the doctor of your choice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Length of time waiting to check in the reception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Length of time waiting to see the doctor or nurse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Opportunity of speaking to a doctor or nurse on the telephone when necessary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Opportunity of obtaining a home visit when necessary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Level of satisfaction with the after hours service</a:t>
            </a:r>
          </a:p>
          <a:p>
            <a:pPr algn="l"/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14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90656" cy="1080119"/>
          </a:xfrm>
        </p:spPr>
        <p:txBody>
          <a:bodyPr/>
          <a:lstStyle/>
          <a:p>
            <a:r>
              <a:rPr lang="en-GB" dirty="0" smtClean="0"/>
              <a:t>Access to a doctor / nurse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106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4832929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299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4383293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29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651580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86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118890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621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829803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04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Patient Practice Survey 2020 </a:t>
            </a:r>
            <a:br>
              <a:rPr lang="en-GB" dirty="0" smtClean="0"/>
            </a:b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Overall the feedback from the survey was good.   Areas which we will look further into are;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Opportunity of speaking to a Doctor of Nurse on the telephone when </a:t>
            </a:r>
            <a:r>
              <a:rPr lang="en-GB" sz="1800" dirty="0" smtClean="0">
                <a:solidFill>
                  <a:schemeClr val="tx1"/>
                </a:solidFill>
              </a:rPr>
              <a:t>necessary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Opportunity of obtaining a home visit when </a:t>
            </a:r>
            <a:r>
              <a:rPr lang="en-GB" sz="1800" dirty="0" smtClean="0">
                <a:solidFill>
                  <a:schemeClr val="tx1"/>
                </a:solidFill>
              </a:rPr>
              <a:t>necessary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Level of satisfaction with the after hours service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53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755364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818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670913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28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5227476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261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27979432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898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396584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331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Obtaining a repeat prescription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Prescription </a:t>
            </a:r>
            <a:r>
              <a:rPr lang="en-GB" sz="1800" dirty="0">
                <a:solidFill>
                  <a:schemeClr val="tx1"/>
                </a:solidFill>
              </a:rPr>
              <a:t>ready on </a:t>
            </a:r>
            <a:r>
              <a:rPr lang="en-GB" sz="1800" dirty="0" smtClean="0">
                <a:solidFill>
                  <a:schemeClr val="tx1"/>
                </a:solidFill>
              </a:rPr>
              <a:t>time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Prescription correctly </a:t>
            </a:r>
            <a:r>
              <a:rPr lang="en-GB" sz="1800" dirty="0" smtClean="0">
                <a:solidFill>
                  <a:schemeClr val="tx1"/>
                </a:solidFill>
              </a:rPr>
              <a:t>issued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Handling of any queries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39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689950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87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6634078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213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7166110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115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Obtaining test results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>
                <a:solidFill>
                  <a:schemeClr val="tx1"/>
                </a:solidFill>
              </a:rPr>
              <a:t>Were you told when to contact us for your </a:t>
            </a:r>
            <a:r>
              <a:rPr lang="en-GB" sz="1800" dirty="0" smtClean="0">
                <a:solidFill>
                  <a:schemeClr val="tx1"/>
                </a:solidFill>
              </a:rPr>
              <a:t>results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Results available when you contacted </a:t>
            </a:r>
            <a:r>
              <a:rPr lang="en-GB" sz="1800" dirty="0" smtClean="0">
                <a:solidFill>
                  <a:schemeClr val="tx1"/>
                </a:solidFill>
              </a:rPr>
              <a:t>us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Level of satisfaction with the amount of information </a:t>
            </a:r>
            <a:r>
              <a:rPr lang="en-GB" sz="1800" dirty="0" smtClean="0">
                <a:solidFill>
                  <a:schemeClr val="tx1"/>
                </a:solidFill>
              </a:rPr>
              <a:t>provided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Level of satisfaction with the manner in which the result was given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2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General Information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Age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Sex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How may years have you been attending the surgery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Are you aware of the NHS website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Are you aware you can comment on the practice on this website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77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394675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40868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866486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0190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835186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2121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631057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799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About the staff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>
                <a:solidFill>
                  <a:schemeClr val="tx1"/>
                </a:solidFill>
              </a:rPr>
              <a:t>The information provided by the Reception </a:t>
            </a:r>
            <a:r>
              <a:rPr lang="en-GB" sz="1800" dirty="0" smtClean="0">
                <a:solidFill>
                  <a:schemeClr val="tx1"/>
                </a:solidFill>
              </a:rPr>
              <a:t>staff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The helpfulness of the Reception </a:t>
            </a:r>
            <a:r>
              <a:rPr lang="en-GB" sz="1800" dirty="0" smtClean="0">
                <a:solidFill>
                  <a:schemeClr val="tx1"/>
                </a:solidFill>
              </a:rPr>
              <a:t>staff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The information provided by other </a:t>
            </a:r>
            <a:r>
              <a:rPr lang="en-GB" sz="1800" dirty="0" smtClean="0">
                <a:solidFill>
                  <a:schemeClr val="tx1"/>
                </a:solidFill>
              </a:rPr>
              <a:t>staff</a:t>
            </a:r>
          </a:p>
          <a:p>
            <a:pPr algn="l"/>
            <a:r>
              <a:rPr lang="en-GB" sz="1800" dirty="0">
                <a:solidFill>
                  <a:schemeClr val="tx1"/>
                </a:solidFill>
              </a:rPr>
              <a:t>The helpfulness of other staff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78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7825997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616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652257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038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908178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0331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157543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322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And finally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Overall satisfaction with the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59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664660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6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561591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40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131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92501979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9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647611465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4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792257518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7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93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13623642"/>
              </p:ext>
            </p:extLst>
          </p:nvPr>
        </p:nvGraphicFramePr>
        <p:xfrm>
          <a:off x="1475656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8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0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Improving the practice 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Are you being seen by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Name of doctor / practice nurse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Have you asked specifically to see this clinician</a:t>
            </a:r>
          </a:p>
          <a:p>
            <a:pPr algn="l"/>
            <a:r>
              <a:rPr lang="en-GB" sz="1800" dirty="0" smtClean="0">
                <a:solidFill>
                  <a:schemeClr val="tx1"/>
                </a:solidFill>
              </a:rPr>
              <a:t>Would you be happy to see an alternative clinician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Survey Results January 2020 (70 patients)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58B2-856F-4FBC-BCF1-CC4017D7C2F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966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721</Words>
  <Application>Microsoft Office PowerPoint</Application>
  <PresentationFormat>On-screen Show (4:3)</PresentationFormat>
  <Paragraphs>140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PATIENT SURVEY RESULTS</vt:lpstr>
      <vt:lpstr>Patient Practice Survey 2020  Results</vt:lpstr>
      <vt:lpstr>General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Improving the practice questions</vt:lpstr>
      <vt:lpstr>PowerPoint Presentation</vt:lpstr>
      <vt:lpstr>PowerPoint Presentation</vt:lpstr>
      <vt:lpstr>PowerPoint Presentation</vt:lpstr>
      <vt:lpstr>PowerPoint Presentation</vt:lpstr>
      <vt:lpstr>Access to a doctor / nurse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Obtaining a repeat prescription</vt:lpstr>
      <vt:lpstr>PowerPoint Presentation</vt:lpstr>
      <vt:lpstr>PowerPoint Presentation</vt:lpstr>
      <vt:lpstr>PowerPoint Presentation</vt:lpstr>
      <vt:lpstr>Obtaining test results</vt:lpstr>
      <vt:lpstr>PowerPoint Presentation</vt:lpstr>
      <vt:lpstr>PowerPoint Presentation</vt:lpstr>
      <vt:lpstr>PowerPoint Presentation</vt:lpstr>
      <vt:lpstr>PowerPoint Presentation</vt:lpstr>
      <vt:lpstr>About the staff</vt:lpstr>
      <vt:lpstr>PowerPoint Presentation</vt:lpstr>
      <vt:lpstr>PowerPoint Presentation</vt:lpstr>
      <vt:lpstr>PowerPoint Presentation</vt:lpstr>
      <vt:lpstr>PowerPoint Presentation</vt:lpstr>
      <vt:lpstr>And finally</vt:lpstr>
      <vt:lpstr>PowerPoint Presentation</vt:lpstr>
    </vt:vector>
  </TitlesOfParts>
  <Company>NHS Sefton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SURVEY RESULTS</dc:title>
  <dc:creator>Helen Devling</dc:creator>
  <cp:lastModifiedBy>Smith Shannen</cp:lastModifiedBy>
  <cp:revision>110</cp:revision>
  <cp:lastPrinted>2019-03-11T14:37:16Z</cp:lastPrinted>
  <dcterms:created xsi:type="dcterms:W3CDTF">2012-03-20T15:50:34Z</dcterms:created>
  <dcterms:modified xsi:type="dcterms:W3CDTF">2020-02-05T13:17:25Z</dcterms:modified>
</cp:coreProperties>
</file>