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310" r:id="rId3"/>
    <p:sldId id="311" r:id="rId4"/>
    <p:sldId id="262" r:id="rId5"/>
    <p:sldId id="267" r:id="rId6"/>
    <p:sldId id="282" r:id="rId7"/>
    <p:sldId id="283" r:id="rId8"/>
    <p:sldId id="284" r:id="rId9"/>
    <p:sldId id="285" r:id="rId10"/>
    <p:sldId id="286" r:id="rId11"/>
    <p:sldId id="288" r:id="rId12"/>
    <p:sldId id="289" r:id="rId13"/>
    <p:sldId id="291" r:id="rId14"/>
    <p:sldId id="292" r:id="rId15"/>
    <p:sldId id="293" r:id="rId16"/>
    <p:sldId id="290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308" r:id="rId32"/>
    <p:sldId id="309" r:id="rId3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78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Sex</a:t>
            </a:r>
          </a:p>
        </c:rich>
      </c:tx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964874100177858E-2"/>
          <c:y val="0.11401692082522231"/>
          <c:w val="0.84028085664417351"/>
          <c:h val="0.885983079174777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-0.24147355901265383"/>
                  <c:y val="-0.13482157377038623"/>
                </c:manualLayout>
              </c:layout>
              <c:spPr>
                <a:ln cmpd="sng"/>
              </c:spPr>
              <c:txPr>
                <a:bodyPr/>
                <a:lstStyle/>
                <a:p>
                  <a:pPr>
                    <a:defRPr sz="140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8526556498914451"/>
                  <c:y val="-3.002645438751571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Female</c:v>
                </c:pt>
                <c:pt idx="1">
                  <c:v>Male</c:v>
                </c:pt>
                <c:pt idx="2">
                  <c:v>Left Blank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18</c:v>
                </c:pt>
                <c:pt idx="1">
                  <c:v>9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600" b="1" i="0" u="none" strike="noStrike" baseline="0" dirty="0" smtClean="0">
                <a:effectLst/>
              </a:rPr>
              <a:t>Length of time you had to wait for an appointment</a:t>
            </a:r>
            <a:r>
              <a:rPr lang="en-GB" sz="1600" b="1" i="0" u="none" strike="noStrike" baseline="0" dirty="0" smtClean="0"/>
              <a:t> </a:t>
            </a:r>
            <a:endParaRPr lang="en-US" sz="1600" b="1" dirty="0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Lbls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No experience</c:v>
                </c:pt>
                <c:pt idx="1">
                  <c:v>Poor</c:v>
                </c:pt>
                <c:pt idx="2">
                  <c:v>Fair</c:v>
                </c:pt>
                <c:pt idx="3">
                  <c:v>Good</c:v>
                </c:pt>
                <c:pt idx="4">
                  <c:v>Very Good</c:v>
                </c:pt>
                <c:pt idx="5">
                  <c:v>Excellent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</c:v>
                </c:pt>
                <c:pt idx="1">
                  <c:v>1</c:v>
                </c:pt>
                <c:pt idx="2">
                  <c:v>8</c:v>
                </c:pt>
                <c:pt idx="3">
                  <c:v>5</c:v>
                </c:pt>
                <c:pt idx="4">
                  <c:v>7</c:v>
                </c:pt>
                <c:pt idx="5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3271168"/>
        <c:axId val="33269632"/>
      </c:barChart>
      <c:valAx>
        <c:axId val="332696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271168"/>
        <c:crosses val="autoZero"/>
        <c:crossBetween val="between"/>
      </c:valAx>
      <c:catAx>
        <c:axId val="332711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3269632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600" b="1" i="0" u="none" strike="noStrike" baseline="0" dirty="0" smtClean="0">
                <a:effectLst/>
              </a:rPr>
              <a:t>Convenience of day and time of your appointment</a:t>
            </a:r>
            <a:r>
              <a:rPr lang="en-GB" sz="1600" b="1" i="0" u="none" strike="noStrike" baseline="0" dirty="0" smtClean="0"/>
              <a:t> </a:t>
            </a:r>
            <a:endParaRPr lang="en-US" sz="1600" b="1" dirty="0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Lbls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No experience</c:v>
                </c:pt>
                <c:pt idx="1">
                  <c:v>Poor</c:v>
                </c:pt>
                <c:pt idx="2">
                  <c:v>Fair</c:v>
                </c:pt>
                <c:pt idx="3">
                  <c:v>Good</c:v>
                </c:pt>
                <c:pt idx="4">
                  <c:v>Very Good</c:v>
                </c:pt>
                <c:pt idx="5">
                  <c:v>Excellent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11</c:v>
                </c:pt>
                <c:pt idx="5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3354112"/>
        <c:axId val="33335936"/>
      </c:barChart>
      <c:valAx>
        <c:axId val="3333593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354112"/>
        <c:crosses val="autoZero"/>
        <c:crossBetween val="between"/>
      </c:valAx>
      <c:catAx>
        <c:axId val="3335411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333593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600" b="1" i="0" u="none" strike="noStrike" baseline="0" dirty="0" smtClean="0">
                <a:effectLst/>
              </a:rPr>
              <a:t>Seeing the Doctor of your choice</a:t>
            </a:r>
            <a:r>
              <a:rPr lang="en-GB" sz="1600" b="1" i="0" u="none" strike="noStrike" baseline="0" dirty="0" smtClean="0"/>
              <a:t> </a:t>
            </a:r>
            <a:endParaRPr lang="en-US" sz="1600" b="1" dirty="0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Lbls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No experience</c:v>
                </c:pt>
                <c:pt idx="1">
                  <c:v>Poor</c:v>
                </c:pt>
                <c:pt idx="2">
                  <c:v>Fair</c:v>
                </c:pt>
                <c:pt idx="3">
                  <c:v>Good</c:v>
                </c:pt>
                <c:pt idx="4">
                  <c:v>Very Good</c:v>
                </c:pt>
                <c:pt idx="5">
                  <c:v>Excellent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5</c:v>
                </c:pt>
                <c:pt idx="4">
                  <c:v>12</c:v>
                </c:pt>
                <c:pt idx="5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3391744"/>
        <c:axId val="33389952"/>
      </c:barChart>
      <c:valAx>
        <c:axId val="3338995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391744"/>
        <c:crosses val="autoZero"/>
        <c:crossBetween val="between"/>
      </c:valAx>
      <c:catAx>
        <c:axId val="333917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3389952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600" b="1" i="0" u="none" strike="noStrike" baseline="0" dirty="0" smtClean="0">
                <a:effectLst/>
              </a:rPr>
              <a:t>Length of time waiting to check in </a:t>
            </a:r>
            <a:r>
              <a:rPr lang="en-GB" sz="1600" b="1" i="0" u="none" strike="noStrike" baseline="0" smtClean="0">
                <a:effectLst/>
              </a:rPr>
              <a:t>with reception</a:t>
            </a:r>
            <a:endParaRPr lang="en-US" sz="1600" b="1" dirty="0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Lbls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No experience</c:v>
                </c:pt>
                <c:pt idx="1">
                  <c:v>Poor</c:v>
                </c:pt>
                <c:pt idx="2">
                  <c:v>Fair</c:v>
                </c:pt>
                <c:pt idx="3">
                  <c:v>Good</c:v>
                </c:pt>
                <c:pt idx="4">
                  <c:v>Very Good</c:v>
                </c:pt>
                <c:pt idx="5">
                  <c:v>Excellent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9</c:v>
                </c:pt>
                <c:pt idx="5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3628928"/>
        <c:axId val="33646464"/>
      </c:barChart>
      <c:valAx>
        <c:axId val="336464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628928"/>
        <c:crosses val="autoZero"/>
        <c:crossBetween val="between"/>
      </c:valAx>
      <c:catAx>
        <c:axId val="3362892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364646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600" b="1" i="0" u="none" strike="noStrike" baseline="0" dirty="0" smtClean="0">
                <a:effectLst/>
              </a:rPr>
              <a:t>Length of time waiting to see the Doctor or Nurse</a:t>
            </a:r>
            <a:r>
              <a:rPr lang="en-GB" sz="1600" b="1" i="0" u="none" strike="noStrike" baseline="0" dirty="0" smtClean="0"/>
              <a:t> </a:t>
            </a:r>
            <a:endParaRPr lang="en-US" sz="1600" b="1" dirty="0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Lbls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No experience</c:v>
                </c:pt>
                <c:pt idx="1">
                  <c:v>Poor</c:v>
                </c:pt>
                <c:pt idx="2">
                  <c:v>Fair</c:v>
                </c:pt>
                <c:pt idx="3">
                  <c:v>Good</c:v>
                </c:pt>
                <c:pt idx="4">
                  <c:v>Very Good</c:v>
                </c:pt>
                <c:pt idx="5">
                  <c:v>Excellent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7</c:v>
                </c:pt>
                <c:pt idx="4">
                  <c:v>9</c:v>
                </c:pt>
                <c:pt idx="5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5280384"/>
        <c:axId val="35278848"/>
      </c:barChart>
      <c:valAx>
        <c:axId val="352788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5280384"/>
        <c:crosses val="autoZero"/>
        <c:crossBetween val="between"/>
      </c:valAx>
      <c:catAx>
        <c:axId val="3528038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527884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400" b="1" i="0" u="none" strike="noStrike" baseline="0" dirty="0" smtClean="0">
                <a:effectLst/>
              </a:rPr>
              <a:t>Opportunity of speaking to a Doctor or Nurse on the telephone when necessary</a:t>
            </a:r>
            <a:r>
              <a:rPr lang="en-GB" sz="1400" b="1" i="0" u="none" strike="noStrike" baseline="0" dirty="0" smtClean="0"/>
              <a:t> </a:t>
            </a:r>
            <a:endParaRPr lang="en-US" sz="1400" b="1" dirty="0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Lbls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No experience</c:v>
                </c:pt>
                <c:pt idx="1">
                  <c:v>Poor</c:v>
                </c:pt>
                <c:pt idx="2">
                  <c:v>Fair</c:v>
                </c:pt>
                <c:pt idx="3">
                  <c:v>Good</c:v>
                </c:pt>
                <c:pt idx="4">
                  <c:v>Very Good</c:v>
                </c:pt>
                <c:pt idx="5">
                  <c:v>Excellent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</c:v>
                </c:pt>
                <c:pt idx="1">
                  <c:v>5</c:v>
                </c:pt>
                <c:pt idx="2">
                  <c:v>6</c:v>
                </c:pt>
                <c:pt idx="3">
                  <c:v>2</c:v>
                </c:pt>
                <c:pt idx="4">
                  <c:v>6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5155968"/>
        <c:axId val="35141888"/>
      </c:barChart>
      <c:valAx>
        <c:axId val="3514188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5155968"/>
        <c:crosses val="autoZero"/>
        <c:crossBetween val="between"/>
      </c:valAx>
      <c:catAx>
        <c:axId val="351559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514188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600" b="1" i="0" u="none" strike="noStrike" baseline="0" dirty="0" smtClean="0">
                <a:effectLst/>
              </a:rPr>
              <a:t>Opportunity of obtaining a home visit when necessary</a:t>
            </a:r>
            <a:r>
              <a:rPr lang="en-GB" sz="1600" b="1" i="0" u="none" strike="noStrike" baseline="0" dirty="0" smtClean="0"/>
              <a:t> </a:t>
            </a:r>
            <a:endParaRPr lang="en-US" sz="1600" b="1" dirty="0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Lbls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No experience</c:v>
                </c:pt>
                <c:pt idx="1">
                  <c:v>Poor</c:v>
                </c:pt>
                <c:pt idx="2">
                  <c:v>Fair</c:v>
                </c:pt>
                <c:pt idx="3">
                  <c:v>Good</c:v>
                </c:pt>
                <c:pt idx="4">
                  <c:v>Very Good</c:v>
                </c:pt>
                <c:pt idx="5">
                  <c:v>Excellent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19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4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5571968"/>
        <c:axId val="35570432"/>
      </c:barChart>
      <c:valAx>
        <c:axId val="355704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5571968"/>
        <c:crosses val="autoZero"/>
        <c:crossBetween val="between"/>
      </c:valAx>
      <c:catAx>
        <c:axId val="355719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5570432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600" b="1" i="0" u="none" strike="noStrike" baseline="0" dirty="0" smtClean="0">
                <a:effectLst/>
              </a:rPr>
              <a:t>Level of satisfaction with the after hours service</a:t>
            </a:r>
            <a:r>
              <a:rPr lang="en-GB" sz="1600" b="1" i="0" u="none" strike="noStrike" baseline="0" dirty="0" smtClean="0"/>
              <a:t> </a:t>
            </a:r>
            <a:endParaRPr lang="en-US" sz="1600" b="1" dirty="0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Lbls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No experience</c:v>
                </c:pt>
                <c:pt idx="1">
                  <c:v>Poor</c:v>
                </c:pt>
                <c:pt idx="2">
                  <c:v>Fair</c:v>
                </c:pt>
                <c:pt idx="3">
                  <c:v>Good</c:v>
                </c:pt>
                <c:pt idx="4">
                  <c:v>Very Good</c:v>
                </c:pt>
                <c:pt idx="5">
                  <c:v>Excellent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13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4</c:v>
                </c:pt>
                <c:pt idx="5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5236864"/>
        <c:axId val="35235328"/>
      </c:barChart>
      <c:valAx>
        <c:axId val="352353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5236864"/>
        <c:crosses val="autoZero"/>
        <c:crossBetween val="between"/>
      </c:valAx>
      <c:catAx>
        <c:axId val="3523686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523532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600" b="1" i="0" u="none" strike="noStrike" baseline="0" dirty="0" smtClean="0">
                <a:effectLst/>
              </a:rPr>
              <a:t>Prescription ready on time</a:t>
            </a:r>
            <a:r>
              <a:rPr lang="en-GB" sz="1600" b="1" i="0" u="none" strike="noStrike" baseline="0" dirty="0" smtClean="0"/>
              <a:t> </a:t>
            </a:r>
            <a:endParaRPr lang="en-US" sz="1600" b="1" dirty="0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Lbls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No experience</c:v>
                </c:pt>
                <c:pt idx="1">
                  <c:v>Poor</c:v>
                </c:pt>
                <c:pt idx="2">
                  <c:v>Fair</c:v>
                </c:pt>
                <c:pt idx="3">
                  <c:v>Good</c:v>
                </c:pt>
                <c:pt idx="4">
                  <c:v>Very Good</c:v>
                </c:pt>
                <c:pt idx="5">
                  <c:v>Excellent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</c:v>
                </c:pt>
                <c:pt idx="1">
                  <c:v>2</c:v>
                </c:pt>
                <c:pt idx="2">
                  <c:v>2</c:v>
                </c:pt>
                <c:pt idx="3">
                  <c:v>5</c:v>
                </c:pt>
                <c:pt idx="4">
                  <c:v>6</c:v>
                </c:pt>
                <c:pt idx="5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6711424"/>
        <c:axId val="116701440"/>
      </c:barChart>
      <c:valAx>
        <c:axId val="11670144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16711424"/>
        <c:crosses val="autoZero"/>
        <c:crossBetween val="between"/>
      </c:valAx>
      <c:catAx>
        <c:axId val="11671142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6701440"/>
        <c:crosses val="autoZero"/>
        <c:auto val="1"/>
        <c:lblAlgn val="ctr"/>
        <c:lblOffset val="100"/>
        <c:noMultiLvlLbl val="0"/>
      </c:catAx>
      <c:spPr>
        <a:solidFill>
          <a:schemeClr val="accent3">
            <a:lumMod val="60000"/>
            <a:lumOff val="40000"/>
          </a:schemeClr>
        </a:solidFill>
      </c:spPr>
    </c:plotArea>
    <c:plotVisOnly val="1"/>
    <c:dispBlanksAs val="gap"/>
    <c:showDLblsOverMax val="0"/>
  </c:chart>
  <c:spPr>
    <a:solidFill>
      <a:schemeClr val="accent3">
        <a:lumMod val="7500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600" b="1" i="0" u="none" strike="noStrike" baseline="0" dirty="0" smtClean="0">
                <a:effectLst/>
              </a:rPr>
              <a:t>Prescription correctly issued</a:t>
            </a:r>
            <a:r>
              <a:rPr lang="en-GB" sz="1600" b="1" i="0" u="none" strike="noStrike" baseline="0" dirty="0" smtClean="0"/>
              <a:t> </a:t>
            </a:r>
            <a:endParaRPr lang="en-US" sz="1600" b="1" dirty="0"/>
          </a:p>
        </c:rich>
      </c:tx>
      <c:layout>
        <c:manualLayout>
          <c:xMode val="edge"/>
          <c:yMode val="edge"/>
          <c:x val="0.36004457963129222"/>
          <c:y val="1.5561996379487247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Lbls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No experience</c:v>
                </c:pt>
                <c:pt idx="1">
                  <c:v>Poor</c:v>
                </c:pt>
                <c:pt idx="2">
                  <c:v>Fair</c:v>
                </c:pt>
                <c:pt idx="3">
                  <c:v>Good</c:v>
                </c:pt>
                <c:pt idx="4">
                  <c:v>Very Good</c:v>
                </c:pt>
                <c:pt idx="5">
                  <c:v>Excellent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0</c:v>
                </c:pt>
                <c:pt idx="3">
                  <c:v>5</c:v>
                </c:pt>
                <c:pt idx="4">
                  <c:v>6</c:v>
                </c:pt>
                <c:pt idx="5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6033280"/>
        <c:axId val="36027392"/>
      </c:barChart>
      <c:valAx>
        <c:axId val="360273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6033280"/>
        <c:crosses val="autoZero"/>
        <c:crossBetween val="between"/>
      </c:valAx>
      <c:catAx>
        <c:axId val="360332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6027392"/>
        <c:crosses val="autoZero"/>
        <c:auto val="1"/>
        <c:lblAlgn val="ctr"/>
        <c:lblOffset val="100"/>
        <c:noMultiLvlLbl val="0"/>
      </c:catAx>
      <c:spPr>
        <a:solidFill>
          <a:schemeClr val="accent3">
            <a:lumMod val="60000"/>
            <a:lumOff val="40000"/>
          </a:schemeClr>
        </a:solidFill>
      </c:spPr>
    </c:plotArea>
    <c:plotVisOnly val="1"/>
    <c:dispBlanksAs val="gap"/>
    <c:showDLblsOverMax val="0"/>
  </c:chart>
  <c:spPr>
    <a:solidFill>
      <a:schemeClr val="accent3">
        <a:lumMod val="7500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Age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</c:dPt>
          <c:dPt>
            <c:idx val="9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1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sz="110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Sheet1!$A$2:$A$14</c:f>
              <c:strCache>
                <c:ptCount val="13"/>
                <c:pt idx="0">
                  <c:v>Age</c:v>
                </c:pt>
                <c:pt idx="1">
                  <c:v>left blank</c:v>
                </c:pt>
                <c:pt idx="2">
                  <c:v>71 - 75</c:v>
                </c:pt>
                <c:pt idx="3">
                  <c:v>66 -70</c:v>
                </c:pt>
                <c:pt idx="4">
                  <c:v>61 - 65</c:v>
                </c:pt>
                <c:pt idx="5">
                  <c:v>56 - 60</c:v>
                </c:pt>
                <c:pt idx="6">
                  <c:v>51 - 55</c:v>
                </c:pt>
                <c:pt idx="7">
                  <c:v>46 - 50</c:v>
                </c:pt>
                <c:pt idx="8">
                  <c:v>40 - 45</c:v>
                </c:pt>
                <c:pt idx="9">
                  <c:v>36 - 40</c:v>
                </c:pt>
                <c:pt idx="10">
                  <c:v>31 - 35</c:v>
                </c:pt>
                <c:pt idx="11">
                  <c:v>26 - 30</c:v>
                </c:pt>
                <c:pt idx="12">
                  <c:v>18 - 25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1">
                  <c:v>6</c:v>
                </c:pt>
                <c:pt idx="2">
                  <c:v>1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3</c:v>
                </c:pt>
                <c:pt idx="8">
                  <c:v>4</c:v>
                </c:pt>
                <c:pt idx="9">
                  <c:v>1</c:v>
                </c:pt>
                <c:pt idx="10">
                  <c:v>2</c:v>
                </c:pt>
                <c:pt idx="11">
                  <c:v>3</c:v>
                </c:pt>
                <c:pt idx="1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2984064"/>
        <c:axId val="32994048"/>
      </c:barChart>
      <c:catAx>
        <c:axId val="3298406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2994048"/>
        <c:crosses val="autoZero"/>
        <c:auto val="1"/>
        <c:lblAlgn val="ctr"/>
        <c:lblOffset val="100"/>
        <c:noMultiLvlLbl val="0"/>
      </c:catAx>
      <c:valAx>
        <c:axId val="329940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29840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600" b="1" i="0" u="none" strike="noStrike" baseline="0" dirty="0" smtClean="0">
                <a:effectLst/>
              </a:rPr>
              <a:t>Handling of any queries</a:t>
            </a:r>
            <a:r>
              <a:rPr lang="en-GB" sz="1600" b="1" i="0" u="none" strike="noStrike" baseline="0" dirty="0" smtClean="0"/>
              <a:t> </a:t>
            </a:r>
            <a:endParaRPr lang="en-US" sz="1600" b="1" dirty="0"/>
          </a:p>
        </c:rich>
      </c:tx>
      <c:layout>
        <c:manualLayout>
          <c:xMode val="edge"/>
          <c:yMode val="edge"/>
          <c:x val="0.36004457963129222"/>
          <c:y val="1.5561996379487247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Lbls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No experience</c:v>
                </c:pt>
                <c:pt idx="1">
                  <c:v>Poor</c:v>
                </c:pt>
                <c:pt idx="2">
                  <c:v>Fair</c:v>
                </c:pt>
                <c:pt idx="3">
                  <c:v>Good</c:v>
                </c:pt>
                <c:pt idx="4">
                  <c:v>Very Good</c:v>
                </c:pt>
                <c:pt idx="5">
                  <c:v>Excellent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</c:v>
                </c:pt>
                <c:pt idx="1">
                  <c:v>5</c:v>
                </c:pt>
                <c:pt idx="2">
                  <c:v>0</c:v>
                </c:pt>
                <c:pt idx="3">
                  <c:v>5</c:v>
                </c:pt>
                <c:pt idx="4">
                  <c:v>8</c:v>
                </c:pt>
                <c:pt idx="5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2258944"/>
        <c:axId val="122257408"/>
      </c:barChart>
      <c:valAx>
        <c:axId val="12225740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22258944"/>
        <c:crosses val="autoZero"/>
        <c:crossBetween val="between"/>
      </c:valAx>
      <c:catAx>
        <c:axId val="1222589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2257408"/>
        <c:crosses val="autoZero"/>
        <c:auto val="1"/>
        <c:lblAlgn val="ctr"/>
        <c:lblOffset val="100"/>
        <c:noMultiLvlLbl val="0"/>
      </c:catAx>
      <c:spPr>
        <a:solidFill>
          <a:schemeClr val="accent3">
            <a:lumMod val="60000"/>
            <a:lumOff val="40000"/>
          </a:schemeClr>
        </a:solidFill>
      </c:spPr>
    </c:plotArea>
    <c:plotVisOnly val="1"/>
    <c:dispBlanksAs val="gap"/>
    <c:showDLblsOverMax val="0"/>
  </c:chart>
  <c:spPr>
    <a:solidFill>
      <a:schemeClr val="accent3">
        <a:lumMod val="7500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600" b="1" i="0" u="none" strike="noStrike" baseline="0" dirty="0" smtClean="0">
                <a:effectLst/>
              </a:rPr>
              <a:t>Were you told when to contact us for your results?</a:t>
            </a:r>
            <a:r>
              <a:rPr lang="en-GB" sz="1600" b="1" i="0" u="none" strike="noStrike" baseline="0" dirty="0" smtClean="0"/>
              <a:t> </a:t>
            </a:r>
            <a:endParaRPr lang="en-US" sz="1600" b="1" dirty="0"/>
          </a:p>
        </c:rich>
      </c:tx>
      <c:layout>
        <c:manualLayout>
          <c:xMode val="edge"/>
          <c:yMode val="edge"/>
          <c:x val="0.26153200194973331"/>
          <c:y val="1.5561996379487247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Lbls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No experience</c:v>
                </c:pt>
                <c:pt idx="1">
                  <c:v>Poor</c:v>
                </c:pt>
                <c:pt idx="2">
                  <c:v>Fair</c:v>
                </c:pt>
                <c:pt idx="3">
                  <c:v>Good</c:v>
                </c:pt>
                <c:pt idx="4">
                  <c:v>Very Good</c:v>
                </c:pt>
                <c:pt idx="5">
                  <c:v>Excellent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</c:v>
                </c:pt>
                <c:pt idx="1">
                  <c:v>3</c:v>
                </c:pt>
                <c:pt idx="2">
                  <c:v>0</c:v>
                </c:pt>
                <c:pt idx="3">
                  <c:v>4</c:v>
                </c:pt>
                <c:pt idx="4">
                  <c:v>10</c:v>
                </c:pt>
                <c:pt idx="5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3857152"/>
        <c:axId val="123855616"/>
      </c:barChart>
      <c:valAx>
        <c:axId val="12385561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23857152"/>
        <c:crosses val="autoZero"/>
        <c:crossBetween val="between"/>
      </c:valAx>
      <c:catAx>
        <c:axId val="1238571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3855616"/>
        <c:crosses val="autoZero"/>
        <c:auto val="1"/>
        <c:lblAlgn val="ctr"/>
        <c:lblOffset val="100"/>
        <c:noMultiLvlLbl val="0"/>
      </c:catAx>
      <c:spPr>
        <a:solidFill>
          <a:schemeClr val="accent6">
            <a:lumMod val="60000"/>
            <a:lumOff val="40000"/>
          </a:schemeClr>
        </a:solidFill>
      </c:spPr>
    </c:plotArea>
    <c:plotVisOnly val="1"/>
    <c:dispBlanksAs val="gap"/>
    <c:showDLblsOverMax val="0"/>
  </c:chart>
  <c:spPr>
    <a:solidFill>
      <a:schemeClr val="accent6">
        <a:lumMod val="7500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600" b="1" i="0" u="none" strike="noStrike" baseline="0" dirty="0" smtClean="0">
                <a:effectLst/>
              </a:rPr>
              <a:t>Results available when you contacted us?</a:t>
            </a:r>
            <a:r>
              <a:rPr lang="en-GB" sz="1600" b="1" i="0" u="none" strike="noStrike" baseline="0" dirty="0" smtClean="0"/>
              <a:t> </a:t>
            </a:r>
            <a:endParaRPr lang="en-US" sz="1600" b="1" dirty="0"/>
          </a:p>
        </c:rich>
      </c:tx>
      <c:layout>
        <c:manualLayout>
          <c:xMode val="edge"/>
          <c:yMode val="edge"/>
          <c:x val="0.31396611587701467"/>
          <c:y val="1.5561996379487247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Lbls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No experience</c:v>
                </c:pt>
                <c:pt idx="1">
                  <c:v>Poor</c:v>
                </c:pt>
                <c:pt idx="2">
                  <c:v>Fair</c:v>
                </c:pt>
                <c:pt idx="3">
                  <c:v>Good</c:v>
                </c:pt>
                <c:pt idx="4">
                  <c:v>Very Good</c:v>
                </c:pt>
                <c:pt idx="5">
                  <c:v>Excellent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</c:v>
                </c:pt>
                <c:pt idx="1">
                  <c:v>2</c:v>
                </c:pt>
                <c:pt idx="2">
                  <c:v>2</c:v>
                </c:pt>
                <c:pt idx="3">
                  <c:v>5</c:v>
                </c:pt>
                <c:pt idx="4">
                  <c:v>9</c:v>
                </c:pt>
                <c:pt idx="5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3792384"/>
        <c:axId val="123790848"/>
      </c:barChart>
      <c:valAx>
        <c:axId val="1237908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23792384"/>
        <c:crosses val="autoZero"/>
        <c:crossBetween val="between"/>
      </c:valAx>
      <c:catAx>
        <c:axId val="12379238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3790848"/>
        <c:crosses val="autoZero"/>
        <c:auto val="1"/>
        <c:lblAlgn val="ctr"/>
        <c:lblOffset val="100"/>
        <c:noMultiLvlLbl val="0"/>
      </c:catAx>
      <c:spPr>
        <a:solidFill>
          <a:schemeClr val="accent6">
            <a:lumMod val="60000"/>
            <a:lumOff val="40000"/>
          </a:schemeClr>
        </a:solidFill>
      </c:spPr>
    </c:plotArea>
    <c:plotVisOnly val="1"/>
    <c:dispBlanksAs val="gap"/>
    <c:showDLblsOverMax val="0"/>
  </c:chart>
  <c:spPr>
    <a:solidFill>
      <a:schemeClr val="accent6">
        <a:lumMod val="7500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600" b="1" i="0" u="none" strike="noStrike" baseline="0" dirty="0" smtClean="0">
                <a:effectLst/>
              </a:rPr>
              <a:t>Level of satisfaction with the amount of information provided</a:t>
            </a:r>
            <a:r>
              <a:rPr lang="en-GB" sz="1600" b="1" i="0" u="none" strike="noStrike" baseline="0" dirty="0" smtClean="0"/>
              <a:t> </a:t>
            </a:r>
            <a:endParaRPr lang="en-US" sz="1600" b="1" dirty="0"/>
          </a:p>
        </c:rich>
      </c:tx>
      <c:layout>
        <c:manualLayout>
          <c:xMode val="edge"/>
          <c:yMode val="edge"/>
          <c:x val="0.207508975479201"/>
          <c:y val="1.5561996379487247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Lbls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No experience</c:v>
                </c:pt>
                <c:pt idx="1">
                  <c:v>Poor</c:v>
                </c:pt>
                <c:pt idx="2">
                  <c:v>Fair</c:v>
                </c:pt>
                <c:pt idx="3">
                  <c:v>Good</c:v>
                </c:pt>
                <c:pt idx="4">
                  <c:v>Very Good</c:v>
                </c:pt>
                <c:pt idx="5">
                  <c:v>Excellent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</c:v>
                </c:pt>
                <c:pt idx="1">
                  <c:v>5</c:v>
                </c:pt>
                <c:pt idx="2">
                  <c:v>1</c:v>
                </c:pt>
                <c:pt idx="3">
                  <c:v>3</c:v>
                </c:pt>
                <c:pt idx="4">
                  <c:v>8</c:v>
                </c:pt>
                <c:pt idx="5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3981824"/>
        <c:axId val="123975936"/>
      </c:barChart>
      <c:valAx>
        <c:axId val="12397593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23981824"/>
        <c:crosses val="autoZero"/>
        <c:crossBetween val="between"/>
      </c:valAx>
      <c:catAx>
        <c:axId val="12398182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3975936"/>
        <c:crosses val="autoZero"/>
        <c:auto val="1"/>
        <c:lblAlgn val="ctr"/>
        <c:lblOffset val="100"/>
        <c:noMultiLvlLbl val="0"/>
      </c:catAx>
      <c:spPr>
        <a:solidFill>
          <a:schemeClr val="accent6">
            <a:lumMod val="60000"/>
            <a:lumOff val="40000"/>
          </a:schemeClr>
        </a:solidFill>
      </c:spPr>
    </c:plotArea>
    <c:plotVisOnly val="1"/>
    <c:dispBlanksAs val="gap"/>
    <c:showDLblsOverMax val="0"/>
  </c:chart>
  <c:spPr>
    <a:solidFill>
      <a:schemeClr val="accent6">
        <a:lumMod val="7500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600" b="1" i="0" u="none" strike="noStrike" baseline="0" dirty="0" smtClean="0">
                <a:effectLst/>
              </a:rPr>
              <a:t>Level of satisfaction with the manner in which the result was given</a:t>
            </a:r>
            <a:r>
              <a:rPr lang="en-GB" sz="1600" b="1" i="0" u="none" strike="noStrike" baseline="0" dirty="0" smtClean="0"/>
              <a:t> </a:t>
            </a:r>
            <a:endParaRPr lang="en-US" sz="1600" b="1" dirty="0"/>
          </a:p>
        </c:rich>
      </c:tx>
      <c:layout>
        <c:manualLayout>
          <c:xMode val="edge"/>
          <c:yMode val="edge"/>
          <c:x val="0.207508975479201"/>
          <c:y val="1.5561996379487247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Lbls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No experience</c:v>
                </c:pt>
                <c:pt idx="1">
                  <c:v>Poor</c:v>
                </c:pt>
                <c:pt idx="2">
                  <c:v>Fair</c:v>
                </c:pt>
                <c:pt idx="3">
                  <c:v>Good</c:v>
                </c:pt>
                <c:pt idx="4">
                  <c:v>Very Good</c:v>
                </c:pt>
                <c:pt idx="5">
                  <c:v>Excellent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11</c:v>
                </c:pt>
                <c:pt idx="1">
                  <c:v>3</c:v>
                </c:pt>
                <c:pt idx="2">
                  <c:v>1</c:v>
                </c:pt>
                <c:pt idx="3">
                  <c:v>3</c:v>
                </c:pt>
                <c:pt idx="4">
                  <c:v>7</c:v>
                </c:pt>
                <c:pt idx="5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5330176"/>
        <c:axId val="125328384"/>
      </c:barChart>
      <c:valAx>
        <c:axId val="1253283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25330176"/>
        <c:crosses val="autoZero"/>
        <c:crossBetween val="between"/>
      </c:valAx>
      <c:catAx>
        <c:axId val="12533017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5328384"/>
        <c:crosses val="autoZero"/>
        <c:auto val="1"/>
        <c:lblAlgn val="ctr"/>
        <c:lblOffset val="100"/>
        <c:noMultiLvlLbl val="0"/>
      </c:catAx>
      <c:spPr>
        <a:solidFill>
          <a:schemeClr val="accent6">
            <a:lumMod val="60000"/>
            <a:lumOff val="40000"/>
          </a:schemeClr>
        </a:solidFill>
      </c:spPr>
    </c:plotArea>
    <c:plotVisOnly val="1"/>
    <c:dispBlanksAs val="gap"/>
    <c:showDLblsOverMax val="0"/>
  </c:chart>
  <c:spPr>
    <a:solidFill>
      <a:schemeClr val="accent6">
        <a:lumMod val="7500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600" b="1" i="0" u="none" strike="noStrike" baseline="0" dirty="0" smtClean="0">
                <a:effectLst/>
              </a:rPr>
              <a:t>The information provided by the Reception staff</a:t>
            </a:r>
            <a:r>
              <a:rPr lang="en-GB" sz="1600" b="1" i="0" u="none" strike="noStrike" baseline="0" dirty="0" smtClean="0"/>
              <a:t> </a:t>
            </a:r>
            <a:endParaRPr lang="en-US" sz="1600" b="1" dirty="0"/>
          </a:p>
        </c:rich>
      </c:tx>
      <c:layout>
        <c:manualLayout>
          <c:xMode val="edge"/>
          <c:yMode val="edge"/>
          <c:x val="0.26947656466598807"/>
          <c:y val="1.5561996379487247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Lbls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No experience</c:v>
                </c:pt>
                <c:pt idx="1">
                  <c:v>Poor</c:v>
                </c:pt>
                <c:pt idx="2">
                  <c:v>Fair</c:v>
                </c:pt>
                <c:pt idx="3">
                  <c:v>Good</c:v>
                </c:pt>
                <c:pt idx="4">
                  <c:v>Very Good</c:v>
                </c:pt>
                <c:pt idx="5">
                  <c:v>Excellent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</c:v>
                </c:pt>
                <c:pt idx="1">
                  <c:v>1</c:v>
                </c:pt>
                <c:pt idx="2">
                  <c:v>2</c:v>
                </c:pt>
                <c:pt idx="3">
                  <c:v>5</c:v>
                </c:pt>
                <c:pt idx="4">
                  <c:v>10</c:v>
                </c:pt>
                <c:pt idx="5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5376000"/>
        <c:axId val="125374464"/>
      </c:barChart>
      <c:valAx>
        <c:axId val="1253744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25376000"/>
        <c:crosses val="autoZero"/>
        <c:crossBetween val="between"/>
      </c:valAx>
      <c:catAx>
        <c:axId val="12537600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5374464"/>
        <c:crosses val="autoZero"/>
        <c:auto val="1"/>
        <c:lblAlgn val="ctr"/>
        <c:lblOffset val="100"/>
        <c:noMultiLvlLbl val="0"/>
      </c:catAx>
      <c:spPr>
        <a:solidFill>
          <a:schemeClr val="accent4">
            <a:lumMod val="60000"/>
            <a:lumOff val="40000"/>
          </a:schemeClr>
        </a:solidFill>
      </c:spPr>
    </c:plotArea>
    <c:plotVisOnly val="1"/>
    <c:dispBlanksAs val="gap"/>
    <c:showDLblsOverMax val="0"/>
  </c:chart>
  <c:spPr>
    <a:solidFill>
      <a:schemeClr val="accent4">
        <a:lumMod val="7500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600" b="1" i="0" u="none" strike="noStrike" baseline="0" dirty="0" smtClean="0">
                <a:effectLst/>
              </a:rPr>
              <a:t>The helpfulness of the Reception staff</a:t>
            </a:r>
            <a:r>
              <a:rPr lang="en-GB" sz="1600" b="1" i="0" u="none" strike="noStrike" baseline="0" dirty="0" smtClean="0"/>
              <a:t> </a:t>
            </a:r>
            <a:endParaRPr lang="en-US" sz="1600" b="1" dirty="0"/>
          </a:p>
        </c:rich>
      </c:tx>
      <c:layout>
        <c:manualLayout>
          <c:xMode val="edge"/>
          <c:yMode val="edge"/>
          <c:x val="0.30602155316075991"/>
          <c:y val="1.5561996379487247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Lbls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No experience</c:v>
                </c:pt>
                <c:pt idx="1">
                  <c:v>Poor</c:v>
                </c:pt>
                <c:pt idx="2">
                  <c:v>Fair</c:v>
                </c:pt>
                <c:pt idx="3">
                  <c:v>Good</c:v>
                </c:pt>
                <c:pt idx="4">
                  <c:v>Very Good</c:v>
                </c:pt>
                <c:pt idx="5">
                  <c:v>Excellent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8</c:v>
                </c:pt>
                <c:pt idx="5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3638656"/>
        <c:axId val="35374208"/>
      </c:barChart>
      <c:valAx>
        <c:axId val="3537420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638656"/>
        <c:crosses val="autoZero"/>
        <c:crossBetween val="between"/>
      </c:valAx>
      <c:catAx>
        <c:axId val="336386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5374208"/>
        <c:crosses val="autoZero"/>
        <c:auto val="1"/>
        <c:lblAlgn val="ctr"/>
        <c:lblOffset val="100"/>
        <c:noMultiLvlLbl val="0"/>
      </c:catAx>
      <c:spPr>
        <a:solidFill>
          <a:schemeClr val="accent4">
            <a:lumMod val="60000"/>
            <a:lumOff val="40000"/>
          </a:schemeClr>
        </a:solidFill>
      </c:spPr>
    </c:plotArea>
    <c:plotVisOnly val="1"/>
    <c:dispBlanksAs val="gap"/>
    <c:showDLblsOverMax val="0"/>
  </c:chart>
  <c:spPr>
    <a:solidFill>
      <a:schemeClr val="accent4">
        <a:lumMod val="7500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600" b="1" i="0" u="none" strike="noStrike" baseline="0" dirty="0" smtClean="0">
                <a:effectLst/>
              </a:rPr>
              <a:t>The information provided by the other staff</a:t>
            </a:r>
            <a:r>
              <a:rPr lang="en-GB" sz="1600" b="1" i="0" u="none" strike="noStrike" baseline="0" dirty="0" smtClean="0"/>
              <a:t> </a:t>
            </a:r>
            <a:endParaRPr lang="en-US" sz="1600" b="1" dirty="0"/>
          </a:p>
        </c:rich>
      </c:tx>
      <c:layout>
        <c:manualLayout>
          <c:xMode val="edge"/>
          <c:yMode val="edge"/>
          <c:x val="0.30602155316075991"/>
          <c:y val="1.5561996379487247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Lbls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No experience</c:v>
                </c:pt>
                <c:pt idx="1">
                  <c:v>Poor</c:v>
                </c:pt>
                <c:pt idx="2">
                  <c:v>Fair</c:v>
                </c:pt>
                <c:pt idx="3">
                  <c:v>Good</c:v>
                </c:pt>
                <c:pt idx="4">
                  <c:v>Very Good</c:v>
                </c:pt>
                <c:pt idx="5">
                  <c:v>Excellent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13</c:v>
                </c:pt>
                <c:pt idx="5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4906112"/>
        <c:axId val="34874112"/>
      </c:barChart>
      <c:valAx>
        <c:axId val="348741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4906112"/>
        <c:crosses val="autoZero"/>
        <c:crossBetween val="between"/>
      </c:valAx>
      <c:catAx>
        <c:axId val="3490611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4874112"/>
        <c:crosses val="autoZero"/>
        <c:auto val="1"/>
        <c:lblAlgn val="ctr"/>
        <c:lblOffset val="100"/>
        <c:noMultiLvlLbl val="0"/>
      </c:catAx>
      <c:spPr>
        <a:solidFill>
          <a:schemeClr val="accent4">
            <a:lumMod val="60000"/>
            <a:lumOff val="40000"/>
          </a:schemeClr>
        </a:solidFill>
      </c:spPr>
    </c:plotArea>
    <c:plotVisOnly val="1"/>
    <c:dispBlanksAs val="gap"/>
    <c:showDLblsOverMax val="0"/>
  </c:chart>
  <c:spPr>
    <a:solidFill>
      <a:schemeClr val="accent4">
        <a:lumMod val="7500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600" b="1" i="0" u="none" strike="noStrike" baseline="0" dirty="0" smtClean="0">
                <a:effectLst/>
              </a:rPr>
              <a:t>The helpfulness of the other staff</a:t>
            </a:r>
            <a:r>
              <a:rPr lang="en-GB" sz="1600" b="1" i="0" u="none" strike="noStrike" baseline="0" dirty="0" smtClean="0"/>
              <a:t> </a:t>
            </a:r>
            <a:endParaRPr lang="en-US" sz="1600" b="1" dirty="0"/>
          </a:p>
        </c:rich>
      </c:tx>
      <c:layout>
        <c:manualLayout>
          <c:xMode val="edge"/>
          <c:yMode val="edge"/>
          <c:x val="0.30602155316075991"/>
          <c:y val="1.5561996379487247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Lbls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No experience</c:v>
                </c:pt>
                <c:pt idx="1">
                  <c:v>Poor</c:v>
                </c:pt>
                <c:pt idx="2">
                  <c:v>Fair</c:v>
                </c:pt>
                <c:pt idx="3">
                  <c:v>Good</c:v>
                </c:pt>
                <c:pt idx="4">
                  <c:v>Very Good</c:v>
                </c:pt>
                <c:pt idx="5">
                  <c:v>Excellent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</c:v>
                </c:pt>
                <c:pt idx="1">
                  <c:v>3</c:v>
                </c:pt>
                <c:pt idx="2">
                  <c:v>0</c:v>
                </c:pt>
                <c:pt idx="3">
                  <c:v>3</c:v>
                </c:pt>
                <c:pt idx="4">
                  <c:v>11</c:v>
                </c:pt>
                <c:pt idx="5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5372416"/>
        <c:axId val="35370880"/>
      </c:barChart>
      <c:valAx>
        <c:axId val="353708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5372416"/>
        <c:crosses val="autoZero"/>
        <c:crossBetween val="between"/>
      </c:valAx>
      <c:catAx>
        <c:axId val="3537241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5370880"/>
        <c:crosses val="autoZero"/>
        <c:auto val="1"/>
        <c:lblAlgn val="ctr"/>
        <c:lblOffset val="100"/>
        <c:noMultiLvlLbl val="0"/>
      </c:catAx>
      <c:spPr>
        <a:solidFill>
          <a:schemeClr val="accent4">
            <a:lumMod val="60000"/>
            <a:lumOff val="40000"/>
          </a:schemeClr>
        </a:solidFill>
      </c:spPr>
    </c:plotArea>
    <c:plotVisOnly val="1"/>
    <c:dispBlanksAs val="gap"/>
    <c:showDLblsOverMax val="0"/>
  </c:chart>
  <c:spPr>
    <a:solidFill>
      <a:schemeClr val="accent4">
        <a:lumMod val="7500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800" b="1" i="0" u="none" strike="noStrike" baseline="0" dirty="0" smtClean="0">
                <a:solidFill>
                  <a:schemeClr val="tx1"/>
                </a:solidFill>
                <a:effectLst/>
              </a:rPr>
              <a:t>Overall satisfaction with this practice</a:t>
            </a:r>
            <a:r>
              <a:rPr lang="en-GB" sz="1800" b="1" i="0" u="none" strike="noStrike" baseline="0" dirty="0" smtClean="0">
                <a:solidFill>
                  <a:schemeClr val="tx1"/>
                </a:solidFill>
              </a:rPr>
              <a:t> </a:t>
            </a:r>
            <a:endParaRPr lang="en-US" sz="18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30602155316075991"/>
          <c:y val="1.5561996379487247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c:spPr>
          <c:dPt>
            <c:idx val="1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Pt>
            <c:idx val="12"/>
            <c:bubble3D val="0"/>
          </c:dPt>
          <c:dLbls>
            <c:dLbl>
              <c:idx val="0"/>
              <c:layout>
                <c:manualLayout>
                  <c:x val="-0.10215581652088701"/>
                  <c:y val="0.13349129508485985"/>
                </c:manualLayout>
              </c:layout>
              <c:tx>
                <c:rich>
                  <a:bodyPr/>
                  <a:lstStyle/>
                  <a:p>
                    <a:r>
                      <a:rPr lang="en-US" sz="1050" dirty="0"/>
                      <a:t>No experience, 4, 13%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2017446009502447"/>
                  <c:y val="9.3651971676349685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Poor, 2, 7%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No experience</c:v>
                </c:pt>
                <c:pt idx="1">
                  <c:v>Poor</c:v>
                </c:pt>
                <c:pt idx="2">
                  <c:v>Fair</c:v>
                </c:pt>
                <c:pt idx="3">
                  <c:v>Good</c:v>
                </c:pt>
                <c:pt idx="4">
                  <c:v>Very Good</c:v>
                </c:pt>
                <c:pt idx="5">
                  <c:v>Excellent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</c:v>
                </c:pt>
                <c:pt idx="1">
                  <c:v>2</c:v>
                </c:pt>
                <c:pt idx="3">
                  <c:v>5</c:v>
                </c:pt>
                <c:pt idx="4">
                  <c:v>11</c:v>
                </c:pt>
                <c:pt idx="5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olidFill>
          <a:schemeClr val="bg1"/>
        </a:solidFill>
      </c:spPr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Years attending Practice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</c:dPt>
          <c:dPt>
            <c:idx val="9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1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12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left blank</c:v>
                </c:pt>
                <c:pt idx="1">
                  <c:v>&gt;30</c:v>
                </c:pt>
                <c:pt idx="2">
                  <c:v>26 to 30</c:v>
                </c:pt>
                <c:pt idx="3">
                  <c:v>21 to 25</c:v>
                </c:pt>
                <c:pt idx="4">
                  <c:v>16 to 20</c:v>
                </c:pt>
                <c:pt idx="5">
                  <c:v>11 to 15</c:v>
                </c:pt>
                <c:pt idx="6">
                  <c:v>5 to 10</c:v>
                </c:pt>
                <c:pt idx="7">
                  <c:v>&lt;5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</c:v>
                </c:pt>
                <c:pt idx="1">
                  <c:v>7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8</c:v>
                </c:pt>
                <c:pt idx="7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3068544"/>
        <c:axId val="33070080"/>
      </c:barChart>
      <c:catAx>
        <c:axId val="330685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3070080"/>
        <c:crosses val="autoZero"/>
        <c:auto val="1"/>
        <c:lblAlgn val="ctr"/>
        <c:lblOffset val="100"/>
        <c:noMultiLvlLbl val="0"/>
      </c:catAx>
      <c:valAx>
        <c:axId val="330700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068544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Seen by …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1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</c:dPt>
          <c:dPt>
            <c:idx val="9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0"/>
            <c:bubble3D val="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1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12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20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4.1568896559386122E-2"/>
                  <c:y val="6.658885895394338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8034952534009634E-2"/>
                  <c:y val="3.080907676924786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sz="120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Seen by Doctor</c:v>
                </c:pt>
                <c:pt idx="1">
                  <c:v>Seen by Nurse</c:v>
                </c:pt>
                <c:pt idx="2">
                  <c:v>Seen by Treatment Room</c:v>
                </c:pt>
                <c:pt idx="3">
                  <c:v>Seen by Blood Test Nurse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73817824045578"/>
          <c:y val="0.11149147008357096"/>
          <c:w val="0.56838529452683439"/>
          <c:h val="0.8762606623955363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1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</c:dPt>
          <c:dPt>
            <c:idx val="9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0"/>
            <c:bubble3D val="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1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12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4"/>
              <c:spPr/>
              <c:txPr>
                <a:bodyPr/>
                <a:lstStyle/>
                <a:p>
                  <a:pPr>
                    <a:defRPr sz="14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Dr Roberts</c:v>
                </c:pt>
                <c:pt idx="1">
                  <c:v>Dr Anten</c:v>
                </c:pt>
                <c:pt idx="2">
                  <c:v>Dr Kamath</c:v>
                </c:pt>
                <c:pt idx="3">
                  <c:v>Dr Akbar</c:v>
                </c:pt>
                <c:pt idx="4">
                  <c:v>Dr Navaratnam</c:v>
                </c:pt>
                <c:pt idx="5">
                  <c:v>Left Blank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9</c:v>
                </c:pt>
                <c:pt idx="1">
                  <c:v>6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73817824045578"/>
          <c:y val="0.11149147008357096"/>
          <c:w val="0.56838529452683439"/>
          <c:h val="0.8762606623955363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</c:dPt>
          <c:dPt>
            <c:idx val="9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0"/>
            <c:bubble3D val="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1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12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2"/>
              <c:layout>
                <c:manualLayout>
                  <c:x val="0.13614578360162183"/>
                  <c:y val="0.1731591937315606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 sz="14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Aware of the NHS Choices Website</c:v>
                </c:pt>
                <c:pt idx="1">
                  <c:v>Unaware of the NHS Choices Website</c:v>
                </c:pt>
                <c:pt idx="2">
                  <c:v>Left Blank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17</c:v>
                </c:pt>
                <c:pt idx="1">
                  <c:v>8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73817824045578"/>
          <c:y val="0.11149147008357096"/>
          <c:w val="0.56838529452683439"/>
          <c:h val="0.8762606623955363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</c:dPt>
          <c:dPt>
            <c:idx val="9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0"/>
            <c:bubble3D val="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1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12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2"/>
              <c:layout>
                <c:manualLayout>
                  <c:x val="0.13614578360162183"/>
                  <c:y val="0.1731591937315606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 sz="14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Aware can comment on the Surgery on NHS Choices Website</c:v>
                </c:pt>
                <c:pt idx="1">
                  <c:v>Unware can comment on the Surgery on NHS Choices Website</c:v>
                </c:pt>
                <c:pt idx="2">
                  <c:v>Left Blank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</c:v>
                </c:pt>
                <c:pt idx="1">
                  <c:v>10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 smtClean="0"/>
              <a:t>Speed</a:t>
            </a:r>
            <a:r>
              <a:rPr lang="en-US" sz="1600" baseline="0" dirty="0" smtClean="0"/>
              <a:t> at which telephone was answered initially</a:t>
            </a:r>
            <a:endParaRPr lang="en-US" sz="1600" dirty="0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Lbls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No experience</c:v>
                </c:pt>
                <c:pt idx="1">
                  <c:v>Poor</c:v>
                </c:pt>
                <c:pt idx="2">
                  <c:v>Fair</c:v>
                </c:pt>
                <c:pt idx="3">
                  <c:v>Good</c:v>
                </c:pt>
                <c:pt idx="4">
                  <c:v>Very Good</c:v>
                </c:pt>
                <c:pt idx="5">
                  <c:v>Excellent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</c:v>
                </c:pt>
                <c:pt idx="1">
                  <c:v>4</c:v>
                </c:pt>
                <c:pt idx="2">
                  <c:v>7</c:v>
                </c:pt>
                <c:pt idx="3">
                  <c:v>4</c:v>
                </c:pt>
                <c:pt idx="4">
                  <c:v>6</c:v>
                </c:pt>
                <c:pt idx="5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3732480"/>
        <c:axId val="33730944"/>
      </c:barChart>
      <c:valAx>
        <c:axId val="337309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732480"/>
        <c:crosses val="autoZero"/>
        <c:crossBetween val="between"/>
      </c:valAx>
      <c:catAx>
        <c:axId val="337324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373094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600" b="1" i="0" u="none" strike="noStrike" baseline="0" dirty="0" smtClean="0">
                <a:effectLst/>
              </a:rPr>
              <a:t>Speed at which telephone was answered if call transferred</a:t>
            </a:r>
            <a:r>
              <a:rPr lang="en-GB" sz="1600" b="1" i="0" u="none" strike="noStrike" baseline="0" dirty="0" smtClean="0"/>
              <a:t> </a:t>
            </a:r>
            <a:endParaRPr lang="en-US" sz="1600" b="1" dirty="0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Lbls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No experience</c:v>
                </c:pt>
                <c:pt idx="1">
                  <c:v>Poor</c:v>
                </c:pt>
                <c:pt idx="2">
                  <c:v>Fair</c:v>
                </c:pt>
                <c:pt idx="3">
                  <c:v>Good</c:v>
                </c:pt>
                <c:pt idx="4">
                  <c:v>Very Good</c:v>
                </c:pt>
                <c:pt idx="5">
                  <c:v>Excellent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10</c:v>
                </c:pt>
                <c:pt idx="1">
                  <c:v>3</c:v>
                </c:pt>
                <c:pt idx="2">
                  <c:v>6</c:v>
                </c:pt>
                <c:pt idx="3">
                  <c:v>5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3856128"/>
        <c:axId val="33854592"/>
      </c:barChart>
      <c:valAx>
        <c:axId val="338545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3856128"/>
        <c:crosses val="autoZero"/>
        <c:crossBetween val="between"/>
      </c:valAx>
      <c:catAx>
        <c:axId val="3385612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3854592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0.03604</cdr:x>
      <cdr:y>0.04167</cdr:y>
    </cdr:from>
    <cdr:to>
      <cdr:x>0.97297</cdr:x>
      <cdr:y>0.09722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8032" y="216024"/>
          <a:ext cx="748883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0.01802</cdr:x>
      <cdr:y>0.01389</cdr:y>
    </cdr:from>
    <cdr:to>
      <cdr:x>0.97297</cdr:x>
      <cdr:y>0.09722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4016" y="72008"/>
          <a:ext cx="763284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GB" sz="1800" dirty="0" smtClean="0">
              <a:solidFill>
                <a:schemeClr val="bg1"/>
              </a:solidFill>
            </a:rPr>
            <a:t>For patients seen by a doctor, which doctor did they see</a:t>
          </a:r>
          <a:endParaRPr lang="en-GB" sz="1800" dirty="0">
            <a:solidFill>
              <a:schemeClr val="bg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0.03604</cdr:x>
      <cdr:y>0.04167</cdr:y>
    </cdr:from>
    <cdr:to>
      <cdr:x>0.97297</cdr:x>
      <cdr:y>0.09722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8032" y="216024"/>
          <a:ext cx="748883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0.01802</cdr:x>
      <cdr:y>0.01389</cdr:y>
    </cdr:from>
    <cdr:to>
      <cdr:x>0.97297</cdr:x>
      <cdr:y>0.09722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4016" y="72008"/>
          <a:ext cx="763284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GB" sz="1800" dirty="0" smtClean="0">
              <a:solidFill>
                <a:schemeClr val="bg1"/>
              </a:solidFill>
            </a:rPr>
            <a:t>Awareness of NHS Choices website</a:t>
          </a:r>
          <a:endParaRPr lang="en-GB" sz="1800" dirty="0">
            <a:solidFill>
              <a:schemeClr val="bg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0.03604</cdr:x>
      <cdr:y>0.04167</cdr:y>
    </cdr:from>
    <cdr:to>
      <cdr:x>0.97297</cdr:x>
      <cdr:y>0.09722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8032" y="216024"/>
          <a:ext cx="748883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0.01802</cdr:x>
      <cdr:y>0.01389</cdr:y>
    </cdr:from>
    <cdr:to>
      <cdr:x>0.97297</cdr:x>
      <cdr:y>0.09722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4016" y="72008"/>
          <a:ext cx="763284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GB" sz="1800" dirty="0" smtClean="0">
              <a:solidFill>
                <a:schemeClr val="bg1"/>
              </a:solidFill>
            </a:rPr>
            <a:t>Awareness of ability to comment about practice on NHS Choices website</a:t>
          </a:r>
          <a:endParaRPr lang="en-GB" sz="1800" dirty="0">
            <a:solidFill>
              <a:schemeClr val="bg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19C9B-EA57-4493-B79B-02415A141418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3ED6B-D904-43BD-8C85-16E23215EB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276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C91A2-0A43-45D1-A595-923E3A30B149}" type="datetime1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Questionnaire Results January 2019 (30 patients)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553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5EFA-73D6-40F2-9951-9A5C389BB9A0}" type="datetime1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Questionnaire Results January 2019 (30 patients)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29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2992-F4F5-41A9-9D67-9AF3FFEC6BCD}" type="datetime1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Questionnaire Results January 2019 (30 patients)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928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CA08-5805-4774-B204-6B7F6C51AB4A}" type="datetime1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Questionnaire Results January 2019 (30 patients)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412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78ED2-C277-4C2D-BACD-0824283E24DC}" type="datetime1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Questionnaire Results January 2019 (30 patients)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218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81F0-253F-4571-83BE-3243FAF0CB1B}" type="datetime1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Questionnaire Results January 2019 (30 patients)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36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7EA7-3C73-4396-B008-80E707BBA3A6}" type="datetime1">
              <a:rPr lang="en-GB" smtClean="0"/>
              <a:t>12/03/2019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Questionnaire Results January 2019 (30 patients)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31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8FE96-3801-45FB-A05F-34D7FF55A16A}" type="datetime1">
              <a:rPr lang="en-GB" smtClean="0"/>
              <a:t>12/03/2019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Questionnaire Results January 2019 (30 patients)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725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0A1ED-BED3-4514-85B6-BF9B1F51C0E9}" type="datetime1">
              <a:rPr lang="en-GB" smtClean="0"/>
              <a:t>12/03/2019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Questionnaire Results January 2019 (30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736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D66D-C4F4-456C-A664-5B830C5B81A5}" type="datetime1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Questionnaire Results January 2019 (30 patients)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768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E419-79EF-47BE-B498-AA9D6E45757D}" type="datetime1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Questionnaire Results January 2019 (30 patients)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006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48335-19F3-49A8-B076-27F8282B6A71}" type="datetime1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Questionnaire Results January 2019 (30 patients)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478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“Improving the Practice” Questionnaire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MOORE STREET SURGERY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January 2019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(From 30 patients)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Questionnaire Results January 2019 (30 patients)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47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68721904"/>
              </p:ext>
            </p:extLst>
          </p:nvPr>
        </p:nvGraphicFramePr>
        <p:xfrm>
          <a:off x="611560" y="908720"/>
          <a:ext cx="79928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Questionnaire Results January 2019 (30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4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900901948"/>
              </p:ext>
            </p:extLst>
          </p:nvPr>
        </p:nvGraphicFramePr>
        <p:xfrm>
          <a:off x="539552" y="908720"/>
          <a:ext cx="799288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Questionnaire Results January 2019 (30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83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711698634"/>
              </p:ext>
            </p:extLst>
          </p:nvPr>
        </p:nvGraphicFramePr>
        <p:xfrm>
          <a:off x="539552" y="908720"/>
          <a:ext cx="799288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Questionnaire Results January 2019 (30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03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679813057"/>
              </p:ext>
            </p:extLst>
          </p:nvPr>
        </p:nvGraphicFramePr>
        <p:xfrm>
          <a:off x="539552" y="908720"/>
          <a:ext cx="799288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Questionnaire Results January 2019 (30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12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806733208"/>
              </p:ext>
            </p:extLst>
          </p:nvPr>
        </p:nvGraphicFramePr>
        <p:xfrm>
          <a:off x="539552" y="908720"/>
          <a:ext cx="799288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Questionnaire Results January 2019 (30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32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760579256"/>
              </p:ext>
            </p:extLst>
          </p:nvPr>
        </p:nvGraphicFramePr>
        <p:xfrm>
          <a:off x="539552" y="908720"/>
          <a:ext cx="799288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Questionnaire Results January 2019 (30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80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4010991721"/>
              </p:ext>
            </p:extLst>
          </p:nvPr>
        </p:nvGraphicFramePr>
        <p:xfrm>
          <a:off x="539552" y="908720"/>
          <a:ext cx="799288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Questionnaire Results January 2019 (30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65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511546391"/>
              </p:ext>
            </p:extLst>
          </p:nvPr>
        </p:nvGraphicFramePr>
        <p:xfrm>
          <a:off x="539552" y="908720"/>
          <a:ext cx="799288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Questionnaire Results January 2019 (30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15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043562000"/>
              </p:ext>
            </p:extLst>
          </p:nvPr>
        </p:nvGraphicFramePr>
        <p:xfrm>
          <a:off x="539552" y="908720"/>
          <a:ext cx="799288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Questionnaire Results January 2019 (30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3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612478321"/>
              </p:ext>
            </p:extLst>
          </p:nvPr>
        </p:nvGraphicFramePr>
        <p:xfrm>
          <a:off x="539552" y="908720"/>
          <a:ext cx="799288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Questionnaire Results January 2019 (30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5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200" dirty="0" smtClean="0"/>
              <a:t>IMPROVING THE PRACTICE QUESTIONNAIRE</a:t>
            </a:r>
            <a:br>
              <a:rPr lang="en-GB" sz="1200" dirty="0" smtClean="0"/>
            </a:br>
            <a:r>
              <a:rPr lang="en-GB" sz="1200" dirty="0" smtClean="0"/>
              <a:t>JANUARY</a:t>
            </a:r>
            <a:br>
              <a:rPr lang="en-GB" sz="1200" dirty="0" smtClean="0"/>
            </a:br>
            <a:r>
              <a:rPr lang="en-GB" sz="1200" dirty="0" smtClean="0"/>
              <a:t> 2019 </a:t>
            </a:r>
            <a:r>
              <a:rPr lang="en-GB" sz="1200" b="1" dirty="0" smtClean="0"/>
              <a:t>Comments / Feedback</a:t>
            </a:r>
            <a:r>
              <a:rPr lang="en-GB" sz="1200" dirty="0"/>
              <a:t/>
            </a:r>
            <a:br>
              <a:rPr lang="en-GB" sz="1200" dirty="0"/>
            </a:br>
            <a:endParaRPr lang="en-GB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1400" dirty="0" smtClean="0"/>
              <a:t>Seen </a:t>
            </a:r>
            <a:r>
              <a:rPr lang="en-GB" sz="1400" dirty="0"/>
              <a:t>by - Blood test nurse - ‘Fully trained staff, so not bothered!’ </a:t>
            </a:r>
          </a:p>
          <a:p>
            <a:r>
              <a:rPr lang="en-GB" sz="1400" dirty="0"/>
              <a:t>Seen by Blood test nurse – happy to see ‘whoever is available’</a:t>
            </a:r>
          </a:p>
          <a:p>
            <a:r>
              <a:rPr lang="en-GB" sz="1400" dirty="0"/>
              <a:t> </a:t>
            </a:r>
          </a:p>
          <a:p>
            <a:r>
              <a:rPr lang="en-GB" sz="1400" dirty="0"/>
              <a:t>Seen by – Dr Anten – ‘understands me’</a:t>
            </a:r>
          </a:p>
          <a:p>
            <a:r>
              <a:rPr lang="en-GB" sz="1400" dirty="0"/>
              <a:t>Seen by – Dr Anten – ‘all (clinicians) lovely’</a:t>
            </a:r>
          </a:p>
          <a:p>
            <a:r>
              <a:rPr lang="en-GB" sz="1400" dirty="0"/>
              <a:t> Seen by Dr Anten – ‘knows my condition’ but would be happy to see alternative condition because ‘(I) trust they will help’</a:t>
            </a:r>
          </a:p>
          <a:p>
            <a:r>
              <a:rPr lang="en-GB" sz="1400" dirty="0"/>
              <a:t> </a:t>
            </a:r>
          </a:p>
          <a:p>
            <a:r>
              <a:rPr lang="en-GB" sz="1400" dirty="0"/>
              <a:t>Seen by Dr Kamath – asked to see Dr Kamath specifically because ‘I saw him last time’</a:t>
            </a:r>
          </a:p>
          <a:p>
            <a:r>
              <a:rPr lang="en-GB" sz="1400" dirty="0"/>
              <a:t>Seen by Dr Kamath – ‘rather be seen quicker rather than waiting for doctor’</a:t>
            </a:r>
          </a:p>
          <a:p>
            <a:r>
              <a:rPr lang="en-GB" sz="1400" dirty="0"/>
              <a:t> </a:t>
            </a:r>
          </a:p>
          <a:p>
            <a:r>
              <a:rPr lang="en-GB" sz="1400" dirty="0"/>
              <a:t>Seen by Nicky Dolan – ‘I see anyone to take my blood’</a:t>
            </a:r>
          </a:p>
          <a:p>
            <a:r>
              <a:rPr lang="en-GB" sz="1400" dirty="0"/>
              <a:t> </a:t>
            </a:r>
          </a:p>
          <a:p>
            <a:r>
              <a:rPr lang="en-GB" sz="1400" dirty="0"/>
              <a:t>Seen by Dr Roberts – ‘He knows me and is very good’ but would see alternative clinician if Dr Roberts is not available</a:t>
            </a:r>
          </a:p>
          <a:p>
            <a:r>
              <a:rPr lang="en-GB" sz="1400" dirty="0"/>
              <a:t>Seen by Dr Roberts – ‘Just needed to see GP’</a:t>
            </a:r>
          </a:p>
          <a:p>
            <a:r>
              <a:rPr lang="en-GB" sz="1400" dirty="0"/>
              <a:t>Seen by Dr Roberts – ‘just wanted to be seen a.s.a.p.’</a:t>
            </a:r>
          </a:p>
          <a:p>
            <a:r>
              <a:rPr lang="en-GB" sz="1400" dirty="0"/>
              <a:t> </a:t>
            </a:r>
          </a:p>
          <a:p>
            <a:r>
              <a:rPr lang="en-GB" sz="1400" dirty="0"/>
              <a:t>Dr Navaratnam – ‘only one available’</a:t>
            </a:r>
          </a:p>
          <a:p>
            <a:r>
              <a:rPr lang="en-GB" sz="1400" b="1" dirty="0"/>
              <a:t> </a:t>
            </a:r>
            <a:endParaRPr lang="en-GB" sz="1400" dirty="0"/>
          </a:p>
          <a:p>
            <a:r>
              <a:rPr lang="en-GB" sz="1400" b="1" dirty="0"/>
              <a:t>Further comments left:</a:t>
            </a:r>
            <a:endParaRPr lang="en-GB" sz="1400" dirty="0"/>
          </a:p>
          <a:p>
            <a:r>
              <a:rPr lang="en-GB" sz="1400" dirty="0"/>
              <a:t>‘This is an excellent practice. We have the best doctors and receptionists/nurses in Bootle’</a:t>
            </a:r>
          </a:p>
          <a:p>
            <a:r>
              <a:rPr lang="en-GB" sz="1400" dirty="0"/>
              <a:t>‘Really hard to get an appointment’</a:t>
            </a:r>
          </a:p>
          <a:p>
            <a:r>
              <a:rPr lang="en-GB" sz="1400" dirty="0"/>
              <a:t>‘Very difficult to get through of a morning to make an appointment’</a:t>
            </a:r>
          </a:p>
          <a:p>
            <a:r>
              <a:rPr lang="en-GB" sz="1400" dirty="0"/>
              <a:t>‘Would be great if I could order and check my prescriptions online. Sometimes phones are too busy’</a:t>
            </a:r>
          </a:p>
          <a:p>
            <a:r>
              <a:rPr lang="en-GB" sz="1400" dirty="0"/>
              <a:t>‘On the day appointments fill up too fast’</a:t>
            </a:r>
          </a:p>
          <a:p>
            <a:endParaRPr lang="en-GB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Questionnaire Results January 2019 (30 patients)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6281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844974803"/>
              </p:ext>
            </p:extLst>
          </p:nvPr>
        </p:nvGraphicFramePr>
        <p:xfrm>
          <a:off x="539552" y="908720"/>
          <a:ext cx="799288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Questionnaire Results January 2019 (30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83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901370165"/>
              </p:ext>
            </p:extLst>
          </p:nvPr>
        </p:nvGraphicFramePr>
        <p:xfrm>
          <a:off x="539552" y="908720"/>
          <a:ext cx="799288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Questionnaire Results January 2019 (30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13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330586403"/>
              </p:ext>
            </p:extLst>
          </p:nvPr>
        </p:nvGraphicFramePr>
        <p:xfrm>
          <a:off x="539552" y="908720"/>
          <a:ext cx="799288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Questionnaire Results January 2019 (30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37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373143148"/>
              </p:ext>
            </p:extLst>
          </p:nvPr>
        </p:nvGraphicFramePr>
        <p:xfrm>
          <a:off x="539552" y="908720"/>
          <a:ext cx="799288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Questionnaire Results January 2019 (30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43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839665284"/>
              </p:ext>
            </p:extLst>
          </p:nvPr>
        </p:nvGraphicFramePr>
        <p:xfrm>
          <a:off x="539552" y="908720"/>
          <a:ext cx="799288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Questionnaire Results January 2019 (30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1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427317848"/>
              </p:ext>
            </p:extLst>
          </p:nvPr>
        </p:nvGraphicFramePr>
        <p:xfrm>
          <a:off x="539552" y="908720"/>
          <a:ext cx="799288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Questionnaire Results January 2019 (30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71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4188230913"/>
              </p:ext>
            </p:extLst>
          </p:nvPr>
        </p:nvGraphicFramePr>
        <p:xfrm>
          <a:off x="539552" y="908720"/>
          <a:ext cx="799288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Questionnaire Results January 2019 (30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91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236902392"/>
              </p:ext>
            </p:extLst>
          </p:nvPr>
        </p:nvGraphicFramePr>
        <p:xfrm>
          <a:off x="539552" y="908720"/>
          <a:ext cx="799288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Questionnaire Results January 2019 (30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94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168658148"/>
              </p:ext>
            </p:extLst>
          </p:nvPr>
        </p:nvGraphicFramePr>
        <p:xfrm>
          <a:off x="539552" y="908720"/>
          <a:ext cx="799288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Questionnaire Results January 2019 (30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78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264351148"/>
              </p:ext>
            </p:extLst>
          </p:nvPr>
        </p:nvGraphicFramePr>
        <p:xfrm>
          <a:off x="539552" y="908720"/>
          <a:ext cx="799288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Questionnaire Results January 2019 (30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47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1600" dirty="0" smtClean="0"/>
              <a:t>As mentioned in previous surveys and friends/family surveys issue’s with the following are common;</a:t>
            </a:r>
          </a:p>
          <a:p>
            <a:r>
              <a:rPr lang="en-GB" sz="1600" dirty="0" smtClean="0"/>
              <a:t>Access / on the day access</a:t>
            </a:r>
          </a:p>
          <a:p>
            <a:r>
              <a:rPr lang="en-GB" sz="1600" dirty="0" smtClean="0"/>
              <a:t>Getting through on the phone</a:t>
            </a:r>
          </a:p>
          <a:p>
            <a:r>
              <a:rPr lang="en-GB" sz="1600" dirty="0" smtClean="0"/>
              <a:t>Not knowing what services are available online</a:t>
            </a:r>
          </a:p>
          <a:p>
            <a:endParaRPr lang="en-GB" sz="1600" dirty="0"/>
          </a:p>
          <a:p>
            <a:pPr marL="0" indent="0">
              <a:buNone/>
            </a:pPr>
            <a:r>
              <a:rPr lang="en-GB" sz="1600" dirty="0" smtClean="0"/>
              <a:t>Actions;</a:t>
            </a:r>
          </a:p>
          <a:p>
            <a:r>
              <a:rPr lang="en-GB" sz="1600" dirty="0" smtClean="0"/>
              <a:t>Need to improve access</a:t>
            </a:r>
          </a:p>
          <a:p>
            <a:r>
              <a:rPr lang="en-GB" sz="1600" dirty="0" smtClean="0"/>
              <a:t>Need to improve telephone access in the morning</a:t>
            </a:r>
          </a:p>
          <a:p>
            <a:r>
              <a:rPr lang="en-GB" sz="1600" dirty="0" smtClean="0"/>
              <a:t>Promote online services</a:t>
            </a:r>
          </a:p>
          <a:p>
            <a:r>
              <a:rPr lang="en-GB" sz="1600" dirty="0" smtClean="0"/>
              <a:t>Look at access</a:t>
            </a:r>
          </a:p>
          <a:p>
            <a:endParaRPr lang="en-GB" sz="1600" dirty="0"/>
          </a:p>
          <a:p>
            <a:pPr marL="0" indent="0">
              <a:buNone/>
            </a:pPr>
            <a:r>
              <a:rPr lang="en-GB" sz="1600" dirty="0" smtClean="0"/>
              <a:t>Action taken;</a:t>
            </a:r>
          </a:p>
          <a:p>
            <a:r>
              <a:rPr lang="en-GB" sz="1600" dirty="0" smtClean="0"/>
              <a:t>Discuss at PPG / staff</a:t>
            </a:r>
          </a:p>
          <a:p>
            <a:r>
              <a:rPr lang="en-GB" sz="1600" dirty="0" smtClean="0"/>
              <a:t>Plan new structure of rota for March, improving on the day access, less pre-bookable appointments which should improve DNA rate.</a:t>
            </a:r>
          </a:p>
          <a:p>
            <a:r>
              <a:rPr lang="en-GB" sz="1600" dirty="0" smtClean="0"/>
              <a:t>Improve patient awareness for </a:t>
            </a:r>
            <a:r>
              <a:rPr lang="en-GB" sz="1600" smtClean="0"/>
              <a:t>online services - </a:t>
            </a:r>
            <a:r>
              <a:rPr lang="en-GB" sz="1600" dirty="0" smtClean="0"/>
              <a:t>do information leaflet / improve website more patient friendly</a:t>
            </a:r>
            <a:endParaRPr lang="en-GB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Questionnaire Results January 2019 (30 patients)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6114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390290940"/>
              </p:ext>
            </p:extLst>
          </p:nvPr>
        </p:nvGraphicFramePr>
        <p:xfrm>
          <a:off x="539552" y="908720"/>
          <a:ext cx="799288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Questionnaire Results January 2019 (30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04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942732951"/>
              </p:ext>
            </p:extLst>
          </p:nvPr>
        </p:nvGraphicFramePr>
        <p:xfrm>
          <a:off x="539552" y="908720"/>
          <a:ext cx="799288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Questionnaire Results January 2019 (30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75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102875671"/>
              </p:ext>
            </p:extLst>
          </p:nvPr>
        </p:nvGraphicFramePr>
        <p:xfrm>
          <a:off x="539552" y="908720"/>
          <a:ext cx="799288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Questionnaire Results January 2019 (30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94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4261118510"/>
              </p:ext>
            </p:extLst>
          </p:nvPr>
        </p:nvGraphicFramePr>
        <p:xfrm>
          <a:off x="683568" y="836712"/>
          <a:ext cx="770485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Questionnaire Results January 2019 (30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64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634758696"/>
              </p:ext>
            </p:extLst>
          </p:nvPr>
        </p:nvGraphicFramePr>
        <p:xfrm>
          <a:off x="539552" y="908720"/>
          <a:ext cx="799288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Questionnaire Results January 2019 (30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9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206350979"/>
              </p:ext>
            </p:extLst>
          </p:nvPr>
        </p:nvGraphicFramePr>
        <p:xfrm>
          <a:off x="539552" y="908720"/>
          <a:ext cx="799288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Questionnaire Results January 2019 (30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55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4056550829"/>
              </p:ext>
            </p:extLst>
          </p:nvPr>
        </p:nvGraphicFramePr>
        <p:xfrm>
          <a:off x="323528" y="908720"/>
          <a:ext cx="835292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Questionnaire Results January 2019 (30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1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902609694"/>
              </p:ext>
            </p:extLst>
          </p:nvPr>
        </p:nvGraphicFramePr>
        <p:xfrm>
          <a:off x="611560" y="908720"/>
          <a:ext cx="79928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Questionnaire Results January 2019 (30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71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702992329"/>
              </p:ext>
            </p:extLst>
          </p:nvPr>
        </p:nvGraphicFramePr>
        <p:xfrm>
          <a:off x="611560" y="908720"/>
          <a:ext cx="79928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Questionnaire Results January 2019 (30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32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865</TotalTime>
  <Words>718</Words>
  <Application>Microsoft Office PowerPoint</Application>
  <PresentationFormat>On-screen Show (4:3)</PresentationFormat>
  <Paragraphs>148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“Improving the Practice” Questionnaire</vt:lpstr>
      <vt:lpstr>IMPROVING THE PRACTICE QUESTIONNAIRE JANUARY  2019 Comments / Feedback </vt:lpstr>
      <vt:lpstr>OUTCOME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NHS Sefton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SURVEY RESULTS</dc:title>
  <dc:creator>Helen Devling</dc:creator>
  <cp:lastModifiedBy>Helen Shillcock</cp:lastModifiedBy>
  <cp:revision>100</cp:revision>
  <cp:lastPrinted>2019-03-10T14:26:27Z</cp:lastPrinted>
  <dcterms:created xsi:type="dcterms:W3CDTF">2012-03-20T15:50:34Z</dcterms:created>
  <dcterms:modified xsi:type="dcterms:W3CDTF">2019-03-12T14:24:10Z</dcterms:modified>
</cp:coreProperties>
</file>